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058400" cx="7772400"/>
  <p:notesSz cx="6858000" cy="9144000"/>
  <p:embeddedFontLst>
    <p:embeddedFont>
      <p:font typeface="Roboto"/>
      <p:regular r:id="rId31"/>
      <p:bold r:id="rId32"/>
      <p:italic r:id="rId33"/>
      <p:boldItalic r:id="rId34"/>
    </p:embeddedFont>
    <p:embeddedFont>
      <p:font typeface="Helvetica Neue"/>
      <p:regular r:id="rId35"/>
      <p:bold r:id="rId36"/>
      <p:italic r:id="rId37"/>
      <p:boldItalic r:id="rId38"/>
    </p:embeddedFont>
    <p:embeddedFont>
      <p:font typeface="Open Sans Ligh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mqwLJc5Zjz7ZBABdvZ9i9cxEh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Light-bold.fntdata"/><Relationship Id="rId20" Type="http://schemas.openxmlformats.org/officeDocument/2006/relationships/slide" Target="slides/slide14.xml"/><Relationship Id="rId42" Type="http://schemas.openxmlformats.org/officeDocument/2006/relationships/font" Target="fonts/OpenSansLight-boldItalic.fntdata"/><Relationship Id="rId41" Type="http://schemas.openxmlformats.org/officeDocument/2006/relationships/font" Target="fonts/OpenSansLight-italic.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slide" Target="slides/slide11.xml"/><Relationship Id="rId39" Type="http://schemas.openxmlformats.org/officeDocument/2006/relationships/font" Target="fonts/OpenSansLight-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2" name="Google Shape;192;p13: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4" name="Google Shape;204;p15: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6: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1" name="Google Shape;221;p18: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a277fc1be_0_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4a277fc1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a277fc1be_0_12: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4a277fc1b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a277fc1be_0_1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4a277fc1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1" name="Google Shape;251;p20: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2" name="Google Shape;262;p22: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3: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1" name="Google Shape;151;p6: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0" name="Google Shape;170;p9: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2104459"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1" name="Google Shape;181;p11:notes"/>
          <p:cNvSpPr/>
          <p:nvPr>
            <p:ph idx="2" type="sldImg"/>
          </p:nvPr>
        </p:nvSpPr>
        <p:spPr>
          <a:xfrm>
            <a:off x="2435369" y="685800"/>
            <a:ext cx="1987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5"/>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5"/>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38"/>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8" name="Google Shape;38;p38"/>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27"/>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27"/>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419100" lvl="0" marL="457200" algn="l">
              <a:lnSpc>
                <a:spcPct val="115000"/>
              </a:lnSpc>
              <a:spcBef>
                <a:spcPts val="0"/>
              </a:spcBef>
              <a:spcAft>
                <a:spcPts val="0"/>
              </a:spcAft>
              <a:buSzPts val="3000"/>
              <a:buChar char="●"/>
              <a:defRPr sz="3000"/>
            </a:lvl1pPr>
            <a:lvl2pPr indent="-381000" lvl="1" marL="914400" algn="l">
              <a:lnSpc>
                <a:spcPct val="115000"/>
              </a:lnSpc>
              <a:spcBef>
                <a:spcPts val="1600"/>
              </a:spcBef>
              <a:spcAft>
                <a:spcPts val="0"/>
              </a:spcAft>
              <a:buSzPts val="2400"/>
              <a:buChar char="○"/>
              <a:defRPr sz="2400"/>
            </a:lvl2pPr>
            <a:lvl3pPr indent="-342900" lvl="2" marL="1371600" algn="l">
              <a:lnSpc>
                <a:spcPct val="115000"/>
              </a:lnSpc>
              <a:spcBef>
                <a:spcPts val="1600"/>
              </a:spcBef>
              <a:spcAft>
                <a:spcPts val="0"/>
              </a:spcAft>
              <a:buSzPts val="1800"/>
              <a:buChar char="■"/>
              <a:defRPr sz="1800"/>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40"/>
          <p:cNvSpPr txBox="1"/>
          <p:nvPr>
            <p:ph type="ctrTitle"/>
          </p:nvPr>
        </p:nvSpPr>
        <p:spPr>
          <a:xfrm>
            <a:off x="264952" y="1456058"/>
            <a:ext cx="7242600" cy="401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40"/>
          <p:cNvSpPr txBox="1"/>
          <p:nvPr>
            <p:ph idx="1" type="subTitle"/>
          </p:nvPr>
        </p:nvSpPr>
        <p:spPr>
          <a:xfrm>
            <a:off x="264945" y="5542289"/>
            <a:ext cx="7242600" cy="15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41"/>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42"/>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42"/>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5" name="Google Shape;55;p42"/>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43"/>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44"/>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44"/>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45"/>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46"/>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6"/>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p46"/>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46"/>
          <p:cNvSpPr txBox="1"/>
          <p:nvPr>
            <p:ph idx="2" type="body"/>
          </p:nvPr>
        </p:nvSpPr>
        <p:spPr>
          <a:xfrm>
            <a:off x="4198575" y="1415969"/>
            <a:ext cx="3261300" cy="7226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0"/>
          <p:cNvSpPr txBox="1"/>
          <p:nvPr>
            <p:ph type="title"/>
          </p:nvPr>
        </p:nvSpPr>
        <p:spPr>
          <a:xfrm>
            <a:off x="264945" y="4206107"/>
            <a:ext cx="72426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47"/>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48"/>
          <p:cNvSpPr txBox="1"/>
          <p:nvPr>
            <p:ph hasCustomPrompt="1" type="title"/>
          </p:nvPr>
        </p:nvSpPr>
        <p:spPr>
          <a:xfrm>
            <a:off x="264945" y="2163089"/>
            <a:ext cx="7242600" cy="383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48"/>
          <p:cNvSpPr txBox="1"/>
          <p:nvPr>
            <p:ph idx="1" type="body"/>
          </p:nvPr>
        </p:nvSpPr>
        <p:spPr>
          <a:xfrm>
            <a:off x="264945" y="6164351"/>
            <a:ext cx="7242600" cy="25437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78" name="Shape 78"/>
        <p:cNvGrpSpPr/>
        <p:nvPr/>
      </p:nvGrpSpPr>
      <p:grpSpPr>
        <a:xfrm>
          <a:off x="0" y="0"/>
          <a:ext cx="0" cy="0"/>
          <a:chOff x="0" y="0"/>
          <a:chExt cx="0" cy="0"/>
        </a:xfrm>
      </p:grpSpPr>
      <p:sp>
        <p:nvSpPr>
          <p:cNvPr id="79" name="Google Shape;79;p29"/>
          <p:cNvSpPr txBox="1"/>
          <p:nvPr>
            <p:ph type="title"/>
          </p:nvPr>
        </p:nvSpPr>
        <p:spPr>
          <a:xfrm>
            <a:off x="1540817" y="1689497"/>
            <a:ext cx="4690800" cy="3405000"/>
          </a:xfrm>
          <a:prstGeom prst="rect">
            <a:avLst/>
          </a:prstGeom>
          <a:noFill/>
          <a:ln>
            <a:noFill/>
          </a:ln>
        </p:spPr>
        <p:txBody>
          <a:bodyPr anchorCtr="0" anchor="b"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0" name="Google Shape;80;p29"/>
          <p:cNvSpPr txBox="1"/>
          <p:nvPr>
            <p:ph idx="1" type="body"/>
          </p:nvPr>
        </p:nvSpPr>
        <p:spPr>
          <a:xfrm>
            <a:off x="1540817" y="5186362"/>
            <a:ext cx="4690800" cy="1165800"/>
          </a:xfrm>
          <a:prstGeom prst="rect">
            <a:avLst/>
          </a:prstGeom>
          <a:noFill/>
          <a:ln>
            <a:noFill/>
          </a:ln>
        </p:spPr>
        <p:txBody>
          <a:bodyPr anchorCtr="0" anchor="t" bIns="34275" lIns="34275" spcFirstLastPara="1" rIns="34275" wrap="square" tIns="34275">
            <a:noAutofit/>
          </a:bodyPr>
          <a:lstStyle>
            <a:lvl1pPr indent="-228600" lvl="0" marL="4572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81" name="Google Shape;81;p29"/>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type="tx">
  <p:cSld name="TITLE_AND_BODY">
    <p:spTree>
      <p:nvGrpSpPr>
        <p:cNvPr id="82" name="Shape 82"/>
        <p:cNvGrpSpPr/>
        <p:nvPr/>
      </p:nvGrpSpPr>
      <p:grpSpPr>
        <a:xfrm>
          <a:off x="0" y="0"/>
          <a:ext cx="0" cy="0"/>
          <a:chOff x="0" y="0"/>
          <a:chExt cx="0" cy="0"/>
        </a:xfrm>
      </p:grpSpPr>
      <p:sp>
        <p:nvSpPr>
          <p:cNvPr id="83" name="Google Shape;83;p50"/>
          <p:cNvSpPr/>
          <p:nvPr>
            <p:ph idx="2" type="pic"/>
          </p:nvPr>
        </p:nvSpPr>
        <p:spPr>
          <a:xfrm>
            <a:off x="1691673" y="654843"/>
            <a:ext cx="4383300" cy="6103200"/>
          </a:xfrm>
          <a:prstGeom prst="rect">
            <a:avLst/>
          </a:prstGeom>
          <a:noFill/>
          <a:ln>
            <a:noFill/>
          </a:ln>
        </p:spPr>
      </p:sp>
      <p:sp>
        <p:nvSpPr>
          <p:cNvPr id="84" name="Google Shape;84;p50"/>
          <p:cNvSpPr txBox="1"/>
          <p:nvPr>
            <p:ph type="title"/>
          </p:nvPr>
        </p:nvSpPr>
        <p:spPr>
          <a:xfrm>
            <a:off x="1540817" y="6928247"/>
            <a:ext cx="4690800" cy="1466700"/>
          </a:xfrm>
          <a:prstGeom prst="rect">
            <a:avLst/>
          </a:prstGeom>
          <a:noFill/>
          <a:ln>
            <a:noFill/>
          </a:ln>
        </p:spPr>
        <p:txBody>
          <a:bodyPr anchorCtr="0" anchor="b"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5" name="Google Shape;85;p50"/>
          <p:cNvSpPr txBox="1"/>
          <p:nvPr>
            <p:ph idx="1" type="body"/>
          </p:nvPr>
        </p:nvSpPr>
        <p:spPr>
          <a:xfrm>
            <a:off x="1540817" y="8447484"/>
            <a:ext cx="4690800" cy="1165800"/>
          </a:xfrm>
          <a:prstGeom prst="rect">
            <a:avLst/>
          </a:prstGeom>
          <a:noFill/>
          <a:ln>
            <a:noFill/>
          </a:ln>
        </p:spPr>
        <p:txBody>
          <a:bodyPr anchorCtr="0" anchor="t" bIns="34275" lIns="34275" spcFirstLastPara="1" rIns="34275" wrap="square" tIns="34275">
            <a:noAutofit/>
          </a:bodyPr>
          <a:lstStyle>
            <a:lvl1pPr indent="-228600" lvl="0" marL="4572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86" name="Google Shape;86;p50"/>
          <p:cNvSpPr txBox="1"/>
          <p:nvPr>
            <p:ph idx="12" type="sldNum"/>
          </p:nvPr>
        </p:nvSpPr>
        <p:spPr>
          <a:xfrm>
            <a:off x="3804541" y="9534525"/>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87" name="Shape 87"/>
        <p:cNvGrpSpPr/>
        <p:nvPr/>
      </p:nvGrpSpPr>
      <p:grpSpPr>
        <a:xfrm>
          <a:off x="0" y="0"/>
          <a:ext cx="0" cy="0"/>
          <a:chOff x="0" y="0"/>
          <a:chExt cx="0" cy="0"/>
        </a:xfrm>
      </p:grpSpPr>
      <p:sp>
        <p:nvSpPr>
          <p:cNvPr id="88" name="Google Shape;88;p51"/>
          <p:cNvSpPr txBox="1"/>
          <p:nvPr>
            <p:ph type="title"/>
          </p:nvPr>
        </p:nvSpPr>
        <p:spPr>
          <a:xfrm>
            <a:off x="1540817" y="3326606"/>
            <a:ext cx="4690800" cy="3405000"/>
          </a:xfrm>
          <a:prstGeom prst="rect">
            <a:avLst/>
          </a:prstGeom>
          <a:noFill/>
          <a:ln>
            <a:noFill/>
          </a:ln>
        </p:spPr>
        <p:txBody>
          <a:bodyPr anchorCtr="0" anchor="ctr"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9" name="Google Shape;89;p51"/>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90" name="Shape 90"/>
        <p:cNvGrpSpPr/>
        <p:nvPr/>
      </p:nvGrpSpPr>
      <p:grpSpPr>
        <a:xfrm>
          <a:off x="0" y="0"/>
          <a:ext cx="0" cy="0"/>
          <a:chOff x="0" y="0"/>
          <a:chExt cx="0" cy="0"/>
        </a:xfrm>
      </p:grpSpPr>
      <p:sp>
        <p:nvSpPr>
          <p:cNvPr id="91" name="Google Shape;91;p52"/>
          <p:cNvSpPr/>
          <p:nvPr>
            <p:ph idx="2" type="pic"/>
          </p:nvPr>
        </p:nvSpPr>
        <p:spPr>
          <a:xfrm>
            <a:off x="3982975" y="654843"/>
            <a:ext cx="2391000" cy="8486700"/>
          </a:xfrm>
          <a:prstGeom prst="rect">
            <a:avLst/>
          </a:prstGeom>
          <a:noFill/>
          <a:ln>
            <a:noFill/>
          </a:ln>
        </p:spPr>
      </p:sp>
      <p:sp>
        <p:nvSpPr>
          <p:cNvPr id="92" name="Google Shape;92;p52"/>
          <p:cNvSpPr txBox="1"/>
          <p:nvPr>
            <p:ph type="title"/>
          </p:nvPr>
        </p:nvSpPr>
        <p:spPr>
          <a:xfrm>
            <a:off x="1398501" y="654843"/>
            <a:ext cx="2391000" cy="4112400"/>
          </a:xfrm>
          <a:prstGeom prst="rect">
            <a:avLst/>
          </a:prstGeom>
          <a:noFill/>
          <a:ln>
            <a:noFill/>
          </a:ln>
        </p:spPr>
        <p:txBody>
          <a:bodyPr anchorCtr="0" anchor="b"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93" name="Google Shape;93;p52"/>
          <p:cNvSpPr txBox="1"/>
          <p:nvPr>
            <p:ph idx="1" type="body"/>
          </p:nvPr>
        </p:nvSpPr>
        <p:spPr>
          <a:xfrm>
            <a:off x="1398501" y="4911328"/>
            <a:ext cx="2391000" cy="4230600"/>
          </a:xfrm>
          <a:prstGeom prst="rect">
            <a:avLst/>
          </a:prstGeom>
          <a:noFill/>
          <a:ln>
            <a:noFill/>
          </a:ln>
        </p:spPr>
        <p:txBody>
          <a:bodyPr anchorCtr="0" anchor="t" bIns="34275" lIns="34275" spcFirstLastPara="1" rIns="34275" wrap="square" tIns="34275">
            <a:noAutofit/>
          </a:bodyPr>
          <a:lstStyle>
            <a:lvl1pPr indent="-228600" lvl="0" marL="4572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1400"/>
              <a:buFont typeface="Helvetica Neue"/>
              <a:buNone/>
              <a:defRPr b="0" i="0" sz="17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94" name="Google Shape;94;p52"/>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95" name="Shape 95"/>
        <p:cNvGrpSpPr/>
        <p:nvPr/>
      </p:nvGrpSpPr>
      <p:grpSpPr>
        <a:xfrm>
          <a:off x="0" y="0"/>
          <a:ext cx="0" cy="0"/>
          <a:chOff x="0" y="0"/>
          <a:chExt cx="0" cy="0"/>
        </a:xfrm>
      </p:grpSpPr>
      <p:sp>
        <p:nvSpPr>
          <p:cNvPr id="96" name="Google Shape;96;p53"/>
          <p:cNvSpPr txBox="1"/>
          <p:nvPr>
            <p:ph type="title"/>
          </p:nvPr>
        </p:nvSpPr>
        <p:spPr>
          <a:xfrm>
            <a:off x="1398501" y="458391"/>
            <a:ext cx="4975200" cy="2226300"/>
          </a:xfrm>
          <a:prstGeom prst="rect">
            <a:avLst/>
          </a:prstGeom>
          <a:noFill/>
          <a:ln>
            <a:noFill/>
          </a:ln>
        </p:spPr>
        <p:txBody>
          <a:bodyPr anchorCtr="0" anchor="ctr"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97" name="Google Shape;97;p53"/>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98" name="Shape 98"/>
        <p:cNvGrpSpPr/>
        <p:nvPr/>
      </p:nvGrpSpPr>
      <p:grpSpPr>
        <a:xfrm>
          <a:off x="0" y="0"/>
          <a:ext cx="0" cy="0"/>
          <a:chOff x="0" y="0"/>
          <a:chExt cx="0" cy="0"/>
        </a:xfrm>
      </p:grpSpPr>
      <p:sp>
        <p:nvSpPr>
          <p:cNvPr id="99" name="Google Shape;99;p54"/>
          <p:cNvSpPr txBox="1"/>
          <p:nvPr>
            <p:ph type="title"/>
          </p:nvPr>
        </p:nvSpPr>
        <p:spPr>
          <a:xfrm>
            <a:off x="1398501" y="458391"/>
            <a:ext cx="4975200" cy="2226300"/>
          </a:xfrm>
          <a:prstGeom prst="rect">
            <a:avLst/>
          </a:prstGeom>
          <a:noFill/>
          <a:ln>
            <a:noFill/>
          </a:ln>
        </p:spPr>
        <p:txBody>
          <a:bodyPr anchorCtr="0" anchor="ctr"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0" name="Google Shape;100;p54"/>
          <p:cNvSpPr txBox="1"/>
          <p:nvPr>
            <p:ph idx="1" type="body"/>
          </p:nvPr>
        </p:nvSpPr>
        <p:spPr>
          <a:xfrm>
            <a:off x="1398501" y="2684859"/>
            <a:ext cx="4975200" cy="6482700"/>
          </a:xfrm>
          <a:prstGeom prst="rect">
            <a:avLst/>
          </a:prstGeom>
          <a:noFill/>
          <a:ln>
            <a:noFill/>
          </a:ln>
        </p:spPr>
        <p:txBody>
          <a:bodyPr anchorCtr="0" anchor="ctr" bIns="34275" lIns="34275" spcFirstLastPara="1" rIns="34275" wrap="square" tIns="34275">
            <a:noAutofit/>
          </a:bodyPr>
          <a:lstStyle>
            <a:lvl1pPr indent="-317500" lvl="0" marL="457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317500" lvl="1" marL="914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01" name="Google Shape;101;p54"/>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02" name="Shape 102"/>
        <p:cNvGrpSpPr/>
        <p:nvPr/>
      </p:nvGrpSpPr>
      <p:grpSpPr>
        <a:xfrm>
          <a:off x="0" y="0"/>
          <a:ext cx="0" cy="0"/>
          <a:chOff x="0" y="0"/>
          <a:chExt cx="0" cy="0"/>
        </a:xfrm>
      </p:grpSpPr>
      <p:sp>
        <p:nvSpPr>
          <p:cNvPr id="103" name="Google Shape;103;p55"/>
          <p:cNvSpPr/>
          <p:nvPr>
            <p:ph idx="2" type="pic"/>
          </p:nvPr>
        </p:nvSpPr>
        <p:spPr>
          <a:xfrm>
            <a:off x="3982975" y="2684859"/>
            <a:ext cx="2391000" cy="6482700"/>
          </a:xfrm>
          <a:prstGeom prst="rect">
            <a:avLst/>
          </a:prstGeom>
          <a:noFill/>
          <a:ln>
            <a:noFill/>
          </a:ln>
        </p:spPr>
      </p:sp>
      <p:sp>
        <p:nvSpPr>
          <p:cNvPr id="104" name="Google Shape;104;p55"/>
          <p:cNvSpPr txBox="1"/>
          <p:nvPr>
            <p:ph type="title"/>
          </p:nvPr>
        </p:nvSpPr>
        <p:spPr>
          <a:xfrm>
            <a:off x="1398501" y="458391"/>
            <a:ext cx="4975200" cy="2226300"/>
          </a:xfrm>
          <a:prstGeom prst="rect">
            <a:avLst/>
          </a:prstGeom>
          <a:noFill/>
          <a:ln>
            <a:noFill/>
          </a:ln>
        </p:spPr>
        <p:txBody>
          <a:bodyPr anchorCtr="0" anchor="ctr" bIns="34275" lIns="34275" spcFirstLastPara="1" rIns="34275" wrap="square" tIns="34275">
            <a:noAutofit/>
          </a:bodyPr>
          <a:lstStyle>
            <a:lvl1pPr lvl="0"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5" name="Google Shape;105;p55"/>
          <p:cNvSpPr txBox="1"/>
          <p:nvPr>
            <p:ph idx="1" type="body"/>
          </p:nvPr>
        </p:nvSpPr>
        <p:spPr>
          <a:xfrm>
            <a:off x="1398501" y="2684859"/>
            <a:ext cx="2391000" cy="6482700"/>
          </a:xfrm>
          <a:prstGeom prst="rect">
            <a:avLst/>
          </a:prstGeom>
          <a:noFill/>
          <a:ln>
            <a:noFill/>
          </a:ln>
        </p:spPr>
        <p:txBody>
          <a:bodyPr anchorCtr="0" anchor="ctr" bIns="34275" lIns="34275" spcFirstLastPara="1" rIns="34275" wrap="square" tIns="34275">
            <a:noAutofit/>
          </a:bodyPr>
          <a:lstStyle>
            <a:lvl1pPr indent="-298450" lvl="0" marL="457200" marR="0" algn="l">
              <a:lnSpc>
                <a:spcPct val="100000"/>
              </a:lnSpc>
              <a:spcBef>
                <a:spcPts val="1700"/>
              </a:spcBef>
              <a:spcAft>
                <a:spcPts val="0"/>
              </a:spcAft>
              <a:buClr>
                <a:srgbClr val="000000"/>
              </a:buClr>
              <a:buSzPts val="1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298450" lvl="1" marL="914400" marR="0" algn="l">
              <a:lnSpc>
                <a:spcPct val="100000"/>
              </a:lnSpc>
              <a:spcBef>
                <a:spcPts val="1700"/>
              </a:spcBef>
              <a:spcAft>
                <a:spcPts val="0"/>
              </a:spcAft>
              <a:buClr>
                <a:srgbClr val="000000"/>
              </a:buClr>
              <a:buSzPts val="1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298450" lvl="2" marL="1371600" marR="0" algn="l">
              <a:lnSpc>
                <a:spcPct val="100000"/>
              </a:lnSpc>
              <a:spcBef>
                <a:spcPts val="1700"/>
              </a:spcBef>
              <a:spcAft>
                <a:spcPts val="0"/>
              </a:spcAft>
              <a:buClr>
                <a:srgbClr val="000000"/>
              </a:buClr>
              <a:buSzPts val="1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298450" lvl="3" marL="1828800" marR="0" algn="l">
              <a:lnSpc>
                <a:spcPct val="100000"/>
              </a:lnSpc>
              <a:spcBef>
                <a:spcPts val="1700"/>
              </a:spcBef>
              <a:spcAft>
                <a:spcPts val="0"/>
              </a:spcAft>
              <a:buClr>
                <a:srgbClr val="000000"/>
              </a:buClr>
              <a:buSzPts val="1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298450" lvl="4" marL="2286000" marR="0" algn="l">
              <a:lnSpc>
                <a:spcPct val="100000"/>
              </a:lnSpc>
              <a:spcBef>
                <a:spcPts val="1700"/>
              </a:spcBef>
              <a:spcAft>
                <a:spcPts val="0"/>
              </a:spcAft>
              <a:buClr>
                <a:srgbClr val="000000"/>
              </a:buClr>
              <a:buSzPts val="1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06" name="Google Shape;106;p55"/>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1"/>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07" name="Shape 107"/>
        <p:cNvGrpSpPr/>
        <p:nvPr/>
      </p:nvGrpSpPr>
      <p:grpSpPr>
        <a:xfrm>
          <a:off x="0" y="0"/>
          <a:ext cx="0" cy="0"/>
          <a:chOff x="0" y="0"/>
          <a:chExt cx="0" cy="0"/>
        </a:xfrm>
      </p:grpSpPr>
      <p:sp>
        <p:nvSpPr>
          <p:cNvPr id="108" name="Google Shape;108;p56"/>
          <p:cNvSpPr txBox="1"/>
          <p:nvPr>
            <p:ph idx="1" type="body"/>
          </p:nvPr>
        </p:nvSpPr>
        <p:spPr>
          <a:xfrm>
            <a:off x="1398501" y="1309687"/>
            <a:ext cx="4975200" cy="7438800"/>
          </a:xfrm>
          <a:prstGeom prst="rect">
            <a:avLst/>
          </a:prstGeom>
          <a:noFill/>
          <a:ln>
            <a:noFill/>
          </a:ln>
        </p:spPr>
        <p:txBody>
          <a:bodyPr anchorCtr="0" anchor="ctr" bIns="34275" lIns="34275" spcFirstLastPara="1" rIns="34275" wrap="square" tIns="34275">
            <a:noAutofit/>
          </a:bodyPr>
          <a:lstStyle>
            <a:lvl1pPr indent="-317500" lvl="0" marL="457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317500" lvl="1" marL="914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09" name="Google Shape;109;p56"/>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10" name="Shape 110"/>
        <p:cNvGrpSpPr/>
        <p:nvPr/>
      </p:nvGrpSpPr>
      <p:grpSpPr>
        <a:xfrm>
          <a:off x="0" y="0"/>
          <a:ext cx="0" cy="0"/>
          <a:chOff x="0" y="0"/>
          <a:chExt cx="0" cy="0"/>
        </a:xfrm>
      </p:grpSpPr>
      <p:sp>
        <p:nvSpPr>
          <p:cNvPr id="111" name="Google Shape;111;p57"/>
          <p:cNvSpPr/>
          <p:nvPr>
            <p:ph idx="2" type="pic"/>
          </p:nvPr>
        </p:nvSpPr>
        <p:spPr>
          <a:xfrm>
            <a:off x="3982975" y="5251847"/>
            <a:ext cx="2391000" cy="3889500"/>
          </a:xfrm>
          <a:prstGeom prst="rect">
            <a:avLst/>
          </a:prstGeom>
          <a:noFill/>
          <a:ln>
            <a:noFill/>
          </a:ln>
        </p:spPr>
      </p:sp>
      <p:sp>
        <p:nvSpPr>
          <p:cNvPr id="112" name="Google Shape;112;p57"/>
          <p:cNvSpPr/>
          <p:nvPr>
            <p:ph idx="3" type="pic"/>
          </p:nvPr>
        </p:nvSpPr>
        <p:spPr>
          <a:xfrm>
            <a:off x="3985763" y="916781"/>
            <a:ext cx="2391000" cy="3889500"/>
          </a:xfrm>
          <a:prstGeom prst="rect">
            <a:avLst/>
          </a:prstGeom>
          <a:noFill/>
          <a:ln>
            <a:noFill/>
          </a:ln>
        </p:spPr>
      </p:sp>
      <p:sp>
        <p:nvSpPr>
          <p:cNvPr id="113" name="Google Shape;113;p57"/>
          <p:cNvSpPr/>
          <p:nvPr>
            <p:ph idx="4" type="pic"/>
          </p:nvPr>
        </p:nvSpPr>
        <p:spPr>
          <a:xfrm>
            <a:off x="1398501" y="916781"/>
            <a:ext cx="2391000" cy="8225100"/>
          </a:xfrm>
          <a:prstGeom prst="rect">
            <a:avLst/>
          </a:prstGeom>
          <a:noFill/>
          <a:ln>
            <a:noFill/>
          </a:ln>
        </p:spPr>
      </p:sp>
      <p:sp>
        <p:nvSpPr>
          <p:cNvPr id="114" name="Google Shape;114;p57"/>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15" name="Shape 115"/>
        <p:cNvGrpSpPr/>
        <p:nvPr/>
      </p:nvGrpSpPr>
      <p:grpSpPr>
        <a:xfrm>
          <a:off x="0" y="0"/>
          <a:ext cx="0" cy="0"/>
          <a:chOff x="0" y="0"/>
          <a:chExt cx="0" cy="0"/>
        </a:xfrm>
      </p:grpSpPr>
      <p:sp>
        <p:nvSpPr>
          <p:cNvPr id="116" name="Google Shape;116;p58"/>
          <p:cNvSpPr txBox="1"/>
          <p:nvPr>
            <p:ph idx="1" type="body"/>
          </p:nvPr>
        </p:nvSpPr>
        <p:spPr>
          <a:xfrm>
            <a:off x="1540817" y="6561534"/>
            <a:ext cx="4690800" cy="484500"/>
          </a:xfrm>
          <a:prstGeom prst="rect">
            <a:avLst/>
          </a:prstGeom>
          <a:noFill/>
          <a:ln>
            <a:noFill/>
          </a:ln>
        </p:spPr>
        <p:txBody>
          <a:bodyPr anchorCtr="0" anchor="t" bIns="34275" lIns="34275" spcFirstLastPara="1" rIns="34275" wrap="square" tIns="34275">
            <a:noAutofit/>
          </a:bodyPr>
          <a:lstStyle>
            <a:lvl1pPr indent="-228600" lvl="0" marL="457200" marR="0" algn="ctr">
              <a:lnSpc>
                <a:spcPct val="100000"/>
              </a:lnSpc>
              <a:spcBef>
                <a:spcPts val="0"/>
              </a:spcBef>
              <a:spcAft>
                <a:spcPts val="0"/>
              </a:spcAft>
              <a:buClr>
                <a:srgbClr val="000000"/>
              </a:buClr>
              <a:buSzPts val="1400"/>
              <a:buFont typeface="Helvetica Neue"/>
              <a:buNone/>
              <a:defRPr b="0" i="0" sz="1200" u="none" cap="none" strike="noStrike">
                <a:solidFill>
                  <a:srgbClr val="000000"/>
                </a:solidFill>
                <a:latin typeface="Helvetica Neue"/>
                <a:ea typeface="Helvetica Neue"/>
                <a:cs typeface="Helvetica Neue"/>
                <a:sym typeface="Helvetica Neue"/>
              </a:defRPr>
            </a:lvl1pPr>
            <a:lvl2pPr indent="-317500" lvl="1" marL="914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17" name="Google Shape;117;p58"/>
          <p:cNvSpPr txBox="1"/>
          <p:nvPr>
            <p:ph idx="2" type="body"/>
          </p:nvPr>
        </p:nvSpPr>
        <p:spPr>
          <a:xfrm>
            <a:off x="1540817" y="4400259"/>
            <a:ext cx="4690800" cy="708000"/>
          </a:xfrm>
          <a:prstGeom prst="rect">
            <a:avLst/>
          </a:prstGeom>
          <a:noFill/>
          <a:ln>
            <a:noFill/>
          </a:ln>
        </p:spPr>
        <p:txBody>
          <a:bodyPr anchorCtr="0" anchor="ctr" bIns="34275" lIns="34275" spcFirstLastPara="1" rIns="34275" wrap="square" tIns="34275">
            <a:noAutofit/>
          </a:bodyPr>
          <a:lstStyle>
            <a:lvl1pPr indent="-228600" lvl="0" marL="457200" marR="0" algn="ctr">
              <a:lnSpc>
                <a:spcPct val="100000"/>
              </a:lnSpc>
              <a:spcBef>
                <a:spcPts val="0"/>
              </a:spcBef>
              <a:spcAft>
                <a:spcPts val="0"/>
              </a:spcAft>
              <a:buClr>
                <a:srgbClr val="000000"/>
              </a:buClr>
              <a:buSzPts val="1400"/>
              <a:buFont typeface="Helvetica Neue"/>
              <a:buNone/>
              <a:defRPr b="0" i="0" sz="2000" u="none" cap="none" strike="noStrike">
                <a:solidFill>
                  <a:srgbClr val="000000"/>
                </a:solidFill>
                <a:latin typeface="Helvetica Neue"/>
                <a:ea typeface="Helvetica Neue"/>
                <a:cs typeface="Helvetica Neue"/>
                <a:sym typeface="Helvetica Neue"/>
              </a:defRPr>
            </a:lvl1pPr>
            <a:lvl2pPr indent="-317500" lvl="1" marL="914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118" name="Google Shape;118;p58"/>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19" name="Shape 119"/>
        <p:cNvGrpSpPr/>
        <p:nvPr/>
      </p:nvGrpSpPr>
      <p:grpSpPr>
        <a:xfrm>
          <a:off x="0" y="0"/>
          <a:ext cx="0" cy="0"/>
          <a:chOff x="0" y="0"/>
          <a:chExt cx="0" cy="0"/>
        </a:xfrm>
      </p:grpSpPr>
      <p:sp>
        <p:nvSpPr>
          <p:cNvPr id="120" name="Google Shape;120;p59"/>
          <p:cNvSpPr/>
          <p:nvPr>
            <p:ph idx="2" type="pic"/>
          </p:nvPr>
        </p:nvSpPr>
        <p:spPr>
          <a:xfrm>
            <a:off x="971550" y="0"/>
            <a:ext cx="5829300" cy="10058400"/>
          </a:xfrm>
          <a:prstGeom prst="rect">
            <a:avLst/>
          </a:prstGeom>
          <a:noFill/>
          <a:ln>
            <a:noFill/>
          </a:ln>
        </p:spPr>
      </p:sp>
      <p:sp>
        <p:nvSpPr>
          <p:cNvPr id="121" name="Google Shape;121;p59"/>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2" name="Shape 122"/>
        <p:cNvGrpSpPr/>
        <p:nvPr/>
      </p:nvGrpSpPr>
      <p:grpSpPr>
        <a:xfrm>
          <a:off x="0" y="0"/>
          <a:ext cx="0" cy="0"/>
          <a:chOff x="0" y="0"/>
          <a:chExt cx="0" cy="0"/>
        </a:xfrm>
      </p:grpSpPr>
      <p:sp>
        <p:nvSpPr>
          <p:cNvPr id="123" name="Google Shape;123;p60"/>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24" name="Shape 124"/>
        <p:cNvGrpSpPr/>
        <p:nvPr/>
      </p:nvGrpSpPr>
      <p:grpSpPr>
        <a:xfrm>
          <a:off x="0" y="0"/>
          <a:ext cx="0" cy="0"/>
          <a:chOff x="0" y="0"/>
          <a:chExt cx="0" cy="0"/>
        </a:xfrm>
      </p:grpSpPr>
      <p:sp>
        <p:nvSpPr>
          <p:cNvPr id="125" name="Google Shape;125;p61"/>
          <p:cNvSpPr txBox="1"/>
          <p:nvPr>
            <p:ph type="title"/>
          </p:nvPr>
        </p:nvSpPr>
        <p:spPr>
          <a:xfrm>
            <a:off x="264945" y="870271"/>
            <a:ext cx="7242600" cy="1119900"/>
          </a:xfrm>
          <a:prstGeom prst="rect">
            <a:avLst/>
          </a:prstGeom>
          <a:noFill/>
          <a:ln>
            <a:noFill/>
          </a:ln>
        </p:spPr>
        <p:txBody>
          <a:bodyPr anchorCtr="0" anchor="ctr" bIns="34275" lIns="34275" spcFirstLastPara="1" rIns="34275" wrap="square" tIns="3427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26" name="Google Shape;126;p61"/>
          <p:cNvSpPr txBox="1"/>
          <p:nvPr>
            <p:ph idx="1" type="body"/>
          </p:nvPr>
        </p:nvSpPr>
        <p:spPr>
          <a:xfrm>
            <a:off x="264945" y="2253729"/>
            <a:ext cx="7242600" cy="6239700"/>
          </a:xfrm>
          <a:prstGeom prst="rect">
            <a:avLst/>
          </a:prstGeom>
          <a:noFill/>
          <a:ln>
            <a:noFill/>
          </a:ln>
        </p:spPr>
        <p:txBody>
          <a:bodyPr anchorCtr="0" anchor="ctr" bIns="34275" lIns="34275" spcFirstLastPara="1" rIns="34275" wrap="square" tIns="34275">
            <a:noAutofit/>
          </a:bodyPr>
          <a:lstStyle>
            <a:lvl1pPr indent="-317500" lvl="0" marL="457200" algn="l">
              <a:lnSpc>
                <a:spcPct val="100000"/>
              </a:lnSpc>
              <a:spcBef>
                <a:spcPts val="2200"/>
              </a:spcBef>
              <a:spcAft>
                <a:spcPts val="0"/>
              </a:spcAft>
              <a:buSzPts val="1400"/>
              <a:buChar char="•"/>
              <a:defRPr/>
            </a:lvl1pPr>
            <a:lvl2pPr indent="-317500" lvl="1" marL="914400" algn="l">
              <a:lnSpc>
                <a:spcPct val="100000"/>
              </a:lnSpc>
              <a:spcBef>
                <a:spcPts val="2200"/>
              </a:spcBef>
              <a:spcAft>
                <a:spcPts val="0"/>
              </a:spcAft>
              <a:buSzPts val="1400"/>
              <a:buChar char="•"/>
              <a:defRPr/>
            </a:lvl2pPr>
            <a:lvl3pPr indent="-317500" lvl="2" marL="1371600" algn="l">
              <a:lnSpc>
                <a:spcPct val="100000"/>
              </a:lnSpc>
              <a:spcBef>
                <a:spcPts val="2200"/>
              </a:spcBef>
              <a:spcAft>
                <a:spcPts val="0"/>
              </a:spcAft>
              <a:buSzPts val="1400"/>
              <a:buChar char="•"/>
              <a:defRPr/>
            </a:lvl3pPr>
            <a:lvl4pPr indent="-317500" lvl="3" marL="1828800" algn="l">
              <a:lnSpc>
                <a:spcPct val="100000"/>
              </a:lnSpc>
              <a:spcBef>
                <a:spcPts val="2200"/>
              </a:spcBef>
              <a:spcAft>
                <a:spcPts val="0"/>
              </a:spcAft>
              <a:buSzPts val="1400"/>
              <a:buChar char="•"/>
              <a:defRPr/>
            </a:lvl4pPr>
            <a:lvl5pPr indent="-317500" lvl="4" marL="2286000" algn="l">
              <a:lnSpc>
                <a:spcPct val="100000"/>
              </a:lnSpc>
              <a:spcBef>
                <a:spcPts val="2200"/>
              </a:spcBef>
              <a:spcAft>
                <a:spcPts val="0"/>
              </a:spcAft>
              <a:buSzPts val="1400"/>
              <a:buChar char="•"/>
              <a:defRPr/>
            </a:lvl5pPr>
            <a:lvl6pPr indent="-317500" lvl="5" marL="2743200" algn="l">
              <a:lnSpc>
                <a:spcPct val="100000"/>
              </a:lnSpc>
              <a:spcBef>
                <a:spcPts val="2200"/>
              </a:spcBef>
              <a:spcAft>
                <a:spcPts val="0"/>
              </a:spcAft>
              <a:buSzPts val="1400"/>
              <a:buChar char="•"/>
              <a:defRPr/>
            </a:lvl6pPr>
            <a:lvl7pPr indent="-317500" lvl="6" marL="3200400" algn="l">
              <a:lnSpc>
                <a:spcPct val="100000"/>
              </a:lnSpc>
              <a:spcBef>
                <a:spcPts val="2200"/>
              </a:spcBef>
              <a:spcAft>
                <a:spcPts val="0"/>
              </a:spcAft>
              <a:buSzPts val="1400"/>
              <a:buChar char="•"/>
              <a:defRPr/>
            </a:lvl7pPr>
            <a:lvl8pPr indent="-317500" lvl="7" marL="3657600" algn="l">
              <a:lnSpc>
                <a:spcPct val="100000"/>
              </a:lnSpc>
              <a:spcBef>
                <a:spcPts val="2200"/>
              </a:spcBef>
              <a:spcAft>
                <a:spcPts val="0"/>
              </a:spcAft>
              <a:buSzPts val="1400"/>
              <a:buChar char="•"/>
              <a:defRPr/>
            </a:lvl8pPr>
            <a:lvl9pPr indent="-317500" lvl="8" marL="4114800" algn="l">
              <a:lnSpc>
                <a:spcPct val="100000"/>
              </a:lnSpc>
              <a:spcBef>
                <a:spcPts val="220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32"/>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2"/>
          <p:cNvSpPr txBox="1"/>
          <p:nvPr>
            <p:ph idx="1" type="body"/>
          </p:nvPr>
        </p:nvSpPr>
        <p:spPr>
          <a:xfrm>
            <a:off x="264945"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32"/>
          <p:cNvSpPr txBox="1"/>
          <p:nvPr>
            <p:ph idx="2" type="body"/>
          </p:nvPr>
        </p:nvSpPr>
        <p:spPr>
          <a:xfrm>
            <a:off x="4107540" y="2253729"/>
            <a:ext cx="3399900" cy="66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33"/>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 name="Shape 24"/>
        <p:cNvGrpSpPr/>
        <p:nvPr/>
      </p:nvGrpSpPr>
      <p:grpSpPr>
        <a:xfrm>
          <a:off x="0" y="0"/>
          <a:ext cx="0" cy="0"/>
          <a:chOff x="0" y="0"/>
          <a:chExt cx="0" cy="0"/>
        </a:xfrm>
      </p:grpSpPr>
      <p:sp>
        <p:nvSpPr>
          <p:cNvPr id="25" name="Google Shape;25;p34"/>
          <p:cNvSpPr txBox="1"/>
          <p:nvPr>
            <p:ph type="title"/>
          </p:nvPr>
        </p:nvSpPr>
        <p:spPr>
          <a:xfrm>
            <a:off x="264945" y="1086507"/>
            <a:ext cx="2386800" cy="14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34"/>
          <p:cNvSpPr txBox="1"/>
          <p:nvPr>
            <p:ph idx="1" type="body"/>
          </p:nvPr>
        </p:nvSpPr>
        <p:spPr>
          <a:xfrm>
            <a:off x="264945" y="2717440"/>
            <a:ext cx="2386800" cy="6217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p35"/>
          <p:cNvSpPr txBox="1"/>
          <p:nvPr>
            <p:ph type="title"/>
          </p:nvPr>
        </p:nvSpPr>
        <p:spPr>
          <a:xfrm>
            <a:off x="416713" y="880293"/>
            <a:ext cx="5412600" cy="799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36"/>
          <p:cNvSpPr/>
          <p:nvPr/>
        </p:nvSpPr>
        <p:spPr>
          <a:xfrm>
            <a:off x="3886200" y="-244"/>
            <a:ext cx="3886200" cy="100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6"/>
          <p:cNvSpPr txBox="1"/>
          <p:nvPr>
            <p:ph type="title"/>
          </p:nvPr>
        </p:nvSpPr>
        <p:spPr>
          <a:xfrm>
            <a:off x="225675" y="2411542"/>
            <a:ext cx="3438300" cy="289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 name="Google Shape;32;p36"/>
          <p:cNvSpPr txBox="1"/>
          <p:nvPr>
            <p:ph idx="1" type="subTitle"/>
          </p:nvPr>
        </p:nvSpPr>
        <p:spPr>
          <a:xfrm>
            <a:off x="225675" y="5481569"/>
            <a:ext cx="3438300" cy="24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36"/>
          <p:cNvSpPr txBox="1"/>
          <p:nvPr>
            <p:ph idx="2" type="body"/>
          </p:nvPr>
        </p:nvSpPr>
        <p:spPr>
          <a:xfrm>
            <a:off x="4198575" y="1415969"/>
            <a:ext cx="3261300" cy="7226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37"/>
          <p:cNvSpPr txBox="1"/>
          <p:nvPr>
            <p:ph idx="1" type="body"/>
          </p:nvPr>
        </p:nvSpPr>
        <p:spPr>
          <a:xfrm>
            <a:off x="264945" y="8273124"/>
            <a:ext cx="5099100" cy="1183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24"/>
          <p:cNvSpPr/>
          <p:nvPr/>
        </p:nvSpPr>
        <p:spPr>
          <a:xfrm>
            <a:off x="-11" y="964431"/>
            <a:ext cx="32400" cy="931500"/>
          </a:xfrm>
          <a:prstGeom prst="rect">
            <a:avLst/>
          </a:prstGeom>
          <a:solidFill>
            <a:srgbClr val="02B4E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9" name="Google Shape;9;p24"/>
          <p:cNvPicPr preferRelativeResize="0"/>
          <p:nvPr/>
        </p:nvPicPr>
        <p:blipFill rotWithShape="1">
          <a:blip r:embed="rId1">
            <a:alphaModFix/>
          </a:blip>
          <a:srcRect b="0" l="0" r="0" t="0"/>
          <a:stretch/>
        </p:blipFill>
        <p:spPr>
          <a:xfrm>
            <a:off x="6744176" y="8934689"/>
            <a:ext cx="808095" cy="2731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26"/>
          <p:cNvSpPr txBox="1"/>
          <p:nvPr>
            <p:ph type="title"/>
          </p:nvPr>
        </p:nvSpPr>
        <p:spPr>
          <a:xfrm>
            <a:off x="264945" y="870271"/>
            <a:ext cx="7242600" cy="1119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E3D49"/>
              </a:buClr>
              <a:buSzPts val="4000"/>
              <a:buFont typeface="Open Sans"/>
              <a:buNone/>
              <a:defRPr b="0" i="0" sz="4000" u="none" cap="none" strike="noStrike">
                <a:solidFill>
                  <a:srgbClr val="2E3D49"/>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26"/>
          <p:cNvSpPr txBox="1"/>
          <p:nvPr>
            <p:ph idx="1" type="body"/>
          </p:nvPr>
        </p:nvSpPr>
        <p:spPr>
          <a:xfrm>
            <a:off x="264945" y="2253729"/>
            <a:ext cx="7242600" cy="6239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Light"/>
              <a:buChar char="●"/>
              <a:defRPr b="0" i="0" sz="1800" u="none" cap="none" strike="noStrike">
                <a:solidFill>
                  <a:schemeClr val="dk2"/>
                </a:solidFill>
                <a:latin typeface="Open Sans Light"/>
                <a:ea typeface="Open Sans Light"/>
                <a:cs typeface="Open Sans Light"/>
                <a:sym typeface="Open Sans Light"/>
              </a:defRPr>
            </a:lvl1pPr>
            <a:lvl2pPr indent="-317500" lvl="1" marL="9144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2pPr>
            <a:lvl3pPr indent="-317500" lvl="2" marL="13716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3pPr>
            <a:lvl4pPr indent="-317500" lvl="3" marL="18288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4pPr>
            <a:lvl5pPr indent="-317500" lvl="4" marL="22860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5pPr>
            <a:lvl6pPr indent="-317500" lvl="5" marL="27432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6pPr>
            <a:lvl7pPr indent="-317500" lvl="6" marL="32004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7pPr>
            <a:lvl8pPr indent="-317500" lvl="7" marL="3657600" marR="0" rtl="0" algn="l">
              <a:lnSpc>
                <a:spcPct val="115000"/>
              </a:lnSpc>
              <a:spcBef>
                <a:spcPts val="1600"/>
              </a:spcBef>
              <a:spcAft>
                <a:spcPts val="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8pPr>
            <a:lvl9pPr indent="-317500" lvl="8" marL="4114800" marR="0" rtl="0" algn="l">
              <a:lnSpc>
                <a:spcPct val="115000"/>
              </a:lnSpc>
              <a:spcBef>
                <a:spcPts val="1600"/>
              </a:spcBef>
              <a:spcAft>
                <a:spcPts val="1600"/>
              </a:spcAft>
              <a:buClr>
                <a:schemeClr val="dk2"/>
              </a:buClr>
              <a:buSzPts val="1400"/>
              <a:buFont typeface="Open Sans Light"/>
              <a:buChar char="■"/>
              <a:defRPr b="0" i="0" sz="1400" u="none" cap="none" strike="noStrike">
                <a:solidFill>
                  <a:schemeClr val="dk2"/>
                </a:solidFill>
                <a:latin typeface="Open Sans Light"/>
                <a:ea typeface="Open Sans Light"/>
                <a:cs typeface="Open Sans Light"/>
                <a:sym typeface="Open Sans Light"/>
              </a:defRPr>
            </a:lvl9pPr>
          </a:lstStyle>
          <a:p/>
        </p:txBody>
      </p:sp>
      <p:sp>
        <p:nvSpPr>
          <p:cNvPr id="43" name="Google Shape;43;p26"/>
          <p:cNvSpPr/>
          <p:nvPr/>
        </p:nvSpPr>
        <p:spPr>
          <a:xfrm>
            <a:off x="-11" y="964431"/>
            <a:ext cx="32400" cy="931500"/>
          </a:xfrm>
          <a:prstGeom prst="rect">
            <a:avLst/>
          </a:prstGeom>
          <a:solidFill>
            <a:srgbClr val="02B4E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sp>
        <p:nvSpPr>
          <p:cNvPr id="75" name="Google Shape;75;p28"/>
          <p:cNvSpPr txBox="1"/>
          <p:nvPr>
            <p:ph type="title"/>
          </p:nvPr>
        </p:nvSpPr>
        <p:spPr>
          <a:xfrm>
            <a:off x="1398501" y="458391"/>
            <a:ext cx="4975200" cy="22263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28"/>
          <p:cNvSpPr txBox="1"/>
          <p:nvPr>
            <p:ph idx="1" type="body"/>
          </p:nvPr>
        </p:nvSpPr>
        <p:spPr>
          <a:xfrm>
            <a:off x="1398501" y="2684859"/>
            <a:ext cx="4975200" cy="64827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17500" lvl="5" marL="27432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17500" lvl="6" marL="32004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17500" lvl="7" marL="36576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17500" lvl="8" marL="4114800" marR="0" rtl="0" algn="l">
              <a:lnSpc>
                <a:spcPct val="100000"/>
              </a:lnSpc>
              <a:spcBef>
                <a:spcPts val="2200"/>
              </a:spcBef>
              <a:spcAft>
                <a:spcPts val="0"/>
              </a:spcAft>
              <a:buClr>
                <a:srgbClr val="000000"/>
              </a:buClr>
              <a:buSzPts val="14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77" name="Google Shape;77;p28"/>
          <p:cNvSpPr txBox="1"/>
          <p:nvPr>
            <p:ph idx="12" type="sldNum"/>
          </p:nvPr>
        </p:nvSpPr>
        <p:spPr>
          <a:xfrm>
            <a:off x="3804541" y="9541073"/>
            <a:ext cx="157500" cy="3750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130" name="Shape 130"/>
        <p:cNvGrpSpPr/>
        <p:nvPr/>
      </p:nvGrpSpPr>
      <p:grpSpPr>
        <a:xfrm>
          <a:off x="0" y="0"/>
          <a:ext cx="0" cy="0"/>
          <a:chOff x="0" y="0"/>
          <a:chExt cx="0" cy="0"/>
        </a:xfrm>
      </p:grpSpPr>
      <p:sp>
        <p:nvSpPr>
          <p:cNvPr id="131" name="Google Shape;131;p1"/>
          <p:cNvSpPr/>
          <p:nvPr/>
        </p:nvSpPr>
        <p:spPr>
          <a:xfrm rot="-5400000">
            <a:off x="4270075" y="6556200"/>
            <a:ext cx="3502200" cy="35022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 name="Google Shape;132;p1"/>
          <p:cNvPicPr preferRelativeResize="0"/>
          <p:nvPr/>
        </p:nvPicPr>
        <p:blipFill rotWithShape="1">
          <a:blip r:embed="rId3">
            <a:alphaModFix/>
          </a:blip>
          <a:srcRect b="0" l="0" r="0" t="0"/>
          <a:stretch/>
        </p:blipFill>
        <p:spPr>
          <a:xfrm>
            <a:off x="6296025" y="8600600"/>
            <a:ext cx="1052250" cy="1052250"/>
          </a:xfrm>
          <a:prstGeom prst="rect">
            <a:avLst/>
          </a:prstGeom>
          <a:noFill/>
          <a:ln>
            <a:noFill/>
          </a:ln>
        </p:spPr>
      </p:pic>
      <p:sp>
        <p:nvSpPr>
          <p:cNvPr id="133" name="Google Shape;133;p1"/>
          <p:cNvSpPr txBox="1"/>
          <p:nvPr>
            <p:ph idx="4294967295" type="title"/>
          </p:nvPr>
        </p:nvSpPr>
        <p:spPr>
          <a:xfrm>
            <a:off x="264895" y="966296"/>
            <a:ext cx="7242600" cy="11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lang="en" sz="4000">
                <a:solidFill>
                  <a:srgbClr val="FFFFFF"/>
                </a:solidFill>
              </a:rPr>
              <a:t>Data Governance @ SneakerPark</a:t>
            </a:r>
            <a:endParaRPr sz="4000">
              <a:solidFill>
                <a:srgbClr val="FFFFFF"/>
              </a:solidFill>
            </a:endParaRPr>
          </a:p>
          <a:p>
            <a:pPr indent="0" lvl="0" marL="0" rtl="0" algn="l">
              <a:lnSpc>
                <a:spcPct val="100000"/>
              </a:lnSpc>
              <a:spcBef>
                <a:spcPts val="0"/>
              </a:spcBef>
              <a:spcAft>
                <a:spcPts val="0"/>
              </a:spcAft>
              <a:buSzPts val="2800"/>
              <a:buNone/>
            </a:pPr>
            <a:r>
              <a:t/>
            </a:r>
            <a:endParaRPr/>
          </a:p>
        </p:txBody>
      </p:sp>
      <p:pic>
        <p:nvPicPr>
          <p:cNvPr id="134" name="Google Shape;134;p1"/>
          <p:cNvPicPr preferRelativeResize="0"/>
          <p:nvPr/>
        </p:nvPicPr>
        <p:blipFill rotWithShape="1">
          <a:blip r:embed="rId4">
            <a:alphaModFix/>
          </a:blip>
          <a:srcRect b="1820" l="0" r="0" t="-1820"/>
          <a:stretch/>
        </p:blipFill>
        <p:spPr>
          <a:xfrm>
            <a:off x="1617725" y="3728150"/>
            <a:ext cx="4506849" cy="2591575"/>
          </a:xfrm>
          <a:prstGeom prst="rect">
            <a:avLst/>
          </a:prstGeom>
          <a:noFill/>
          <a:ln>
            <a:noFill/>
          </a:ln>
        </p:spPr>
      </p:pic>
      <p:sp>
        <p:nvSpPr>
          <p:cNvPr id="135" name="Google Shape;135;p1"/>
          <p:cNvSpPr txBox="1"/>
          <p:nvPr/>
        </p:nvSpPr>
        <p:spPr>
          <a:xfrm>
            <a:off x="264900" y="9001125"/>
            <a:ext cx="4324200" cy="7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EEEEEE"/>
                </a:solidFill>
                <a:latin typeface="Open Sans"/>
                <a:ea typeface="Open Sans"/>
                <a:cs typeface="Open Sans"/>
                <a:sym typeface="Open Sans"/>
              </a:rPr>
              <a:t>Prepared by: Vu Ngo</a:t>
            </a:r>
            <a:endParaRPr b="0" i="1" sz="1400" u="none" cap="none" strike="noStrike">
              <a:solidFill>
                <a:srgbClr val="EEEEEE"/>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EEEEEE"/>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EEEEEE"/>
                </a:solidFill>
                <a:latin typeface="Open Sans"/>
                <a:ea typeface="Open Sans"/>
                <a:cs typeface="Open Sans"/>
                <a:sym typeface="Open Sans"/>
              </a:rPr>
              <a:t>Submitted on: 20230525</a:t>
            </a:r>
            <a:endParaRPr b="0" i="1" sz="1400" u="none" cap="none" strike="noStrike">
              <a:solidFill>
                <a:srgbClr val="EEEEE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nvSpPr>
        <p:spPr>
          <a:xfrm>
            <a:off x="504500" y="425675"/>
            <a:ext cx="68106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70000"/>
              </a:lnSpc>
              <a:spcBef>
                <a:spcPts val="0"/>
              </a:spcBef>
              <a:spcAft>
                <a:spcPts val="0"/>
              </a:spcAft>
              <a:buClr>
                <a:srgbClr val="000000"/>
              </a:buClr>
              <a:buSzPts val="1600"/>
              <a:buFont typeface="Arial"/>
              <a:buNone/>
            </a:pPr>
            <a:r>
              <a:rPr b="0" i="0" lang="en" sz="1600" u="none" cap="none" strike="noStrike">
                <a:solidFill>
                  <a:srgbClr val="525C65"/>
                </a:solidFill>
                <a:highlight>
                  <a:srgbClr val="FFFFFF"/>
                </a:highlight>
                <a:latin typeface="Open Sans"/>
                <a:ea typeface="Open Sans"/>
                <a:cs typeface="Open Sans"/>
                <a:sym typeface="Open Sans"/>
              </a:rPr>
              <a:t>Profile the data to identify at least </a:t>
            </a:r>
            <a:r>
              <a:rPr b="1" i="0" lang="en" sz="1600" u="none" cap="none" strike="noStrike">
                <a:solidFill>
                  <a:srgbClr val="525C65"/>
                </a:solidFill>
                <a:highlight>
                  <a:srgbClr val="FFFFFF"/>
                </a:highlight>
                <a:latin typeface="Open Sans"/>
                <a:ea typeface="Open Sans"/>
                <a:cs typeface="Open Sans"/>
                <a:sym typeface="Open Sans"/>
              </a:rPr>
              <a:t>3 data quality issues</a:t>
            </a:r>
            <a:r>
              <a:rPr b="0" i="0" lang="en" sz="1600" u="none" cap="none" strike="noStrike">
                <a:solidFill>
                  <a:srgbClr val="525C65"/>
                </a:solidFill>
                <a:highlight>
                  <a:srgbClr val="FFFFFF"/>
                </a:highlight>
                <a:latin typeface="Open Sans"/>
                <a:ea typeface="Open Sans"/>
                <a:cs typeface="Open Sans"/>
                <a:sym typeface="Open Sans"/>
              </a:rPr>
              <a:t> you see in the data. Also provide </a:t>
            </a:r>
            <a:r>
              <a:rPr b="1" i="0" lang="en" sz="1600" u="none" cap="none" strike="noStrike">
                <a:solidFill>
                  <a:srgbClr val="525C65"/>
                </a:solidFill>
                <a:highlight>
                  <a:srgbClr val="FFFFFF"/>
                </a:highlight>
                <a:latin typeface="Open Sans"/>
                <a:ea typeface="Open Sans"/>
                <a:cs typeface="Open Sans"/>
                <a:sym typeface="Open Sans"/>
              </a:rPr>
              <a:t>at least 1 data quality issue that you haven’t yet seen</a:t>
            </a:r>
            <a:r>
              <a:rPr b="0" i="0" lang="en" sz="1600" u="none" cap="none" strike="noStrike">
                <a:solidFill>
                  <a:srgbClr val="525C65"/>
                </a:solidFill>
                <a:highlight>
                  <a:srgbClr val="FFFFFF"/>
                </a:highlight>
                <a:latin typeface="Open Sans"/>
                <a:ea typeface="Open Sans"/>
                <a:cs typeface="Open Sans"/>
                <a:sym typeface="Open Sans"/>
              </a:rPr>
              <a:t> in the data, but can foresee occurring in the future. Based on the issues you’ve identified, come up with the data quality rule for each data quality issue, including for the one that you foresee.</a:t>
            </a:r>
            <a:endParaRPr b="0" i="0" sz="1600" u="none" cap="none" strike="noStrike">
              <a:solidFill>
                <a:srgbClr val="525C65"/>
              </a:solidFill>
              <a:highlight>
                <a:srgbClr val="FFFFFF"/>
              </a:highlight>
              <a:latin typeface="Open Sans"/>
              <a:ea typeface="Open Sans"/>
              <a:cs typeface="Open Sans"/>
              <a:sym typeface="Open Sans"/>
            </a:endParaRPr>
          </a:p>
          <a:p>
            <a:pPr indent="0" lvl="0" marL="0" marR="0" rtl="0" algn="just">
              <a:lnSpc>
                <a:spcPct val="170000"/>
              </a:lnSpc>
              <a:spcBef>
                <a:spcPts val="1100"/>
              </a:spcBef>
              <a:spcAft>
                <a:spcPts val="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1100"/>
              </a:spcAft>
              <a:buClr>
                <a:schemeClr val="dk1"/>
              </a:buClr>
              <a:buSzPts val="1100"/>
              <a:buFont typeface="Arial"/>
              <a:buNone/>
            </a:pPr>
            <a:r>
              <a:rPr lang="en" sz="2400">
                <a:solidFill>
                  <a:srgbClr val="525C65"/>
                </a:solidFill>
                <a:highlight>
                  <a:schemeClr val="lt1"/>
                </a:highlight>
                <a:latin typeface="Open Sans"/>
                <a:ea typeface="Open Sans"/>
                <a:cs typeface="Open Sans"/>
                <a:sym typeface="Open Sans"/>
              </a:rPr>
              <a:t>Note: All fields in "Data Quality" tab  has been filled out.</a:t>
            </a:r>
            <a:endParaRPr b="0" i="0" sz="1600" u="none" cap="none" strike="noStrike">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193" name="Shape 193"/>
        <p:cNvGrpSpPr/>
        <p:nvPr/>
      </p:nvGrpSpPr>
      <p:grpSpPr>
        <a:xfrm>
          <a:off x="0" y="0"/>
          <a:ext cx="0" cy="0"/>
          <a:chOff x="0" y="0"/>
          <a:chExt cx="0" cy="0"/>
        </a:xfrm>
      </p:grpSpPr>
      <p:sp>
        <p:nvSpPr>
          <p:cNvPr id="194" name="Google Shape;194;p13"/>
          <p:cNvSpPr/>
          <p:nvPr/>
        </p:nvSpPr>
        <p:spPr>
          <a:xfrm>
            <a:off x="1422750" y="4013075"/>
            <a:ext cx="49269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4</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Data Quality</a:t>
            </a:r>
            <a:endParaRPr b="0"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Part 2: Monitoring</a:t>
            </a:r>
            <a:endParaRPr b="0" i="0" sz="3000" u="none" cap="none" strike="noStrike">
              <a:solidFill>
                <a:srgbClr val="FFFFFF"/>
              </a:solidFill>
              <a:latin typeface="Open Sans"/>
              <a:ea typeface="Open Sans"/>
              <a:cs typeface="Open Sans"/>
              <a:sym typeface="Open Sans"/>
            </a:endParaRPr>
          </a:p>
        </p:txBody>
      </p:sp>
      <p:sp>
        <p:nvSpPr>
          <p:cNvPr id="195" name="Google Shape;195;p13"/>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4"/>
          <p:cNvSpPr txBox="1"/>
          <p:nvPr>
            <p:ph idx="1" type="body"/>
          </p:nvPr>
        </p:nvSpPr>
        <p:spPr>
          <a:xfrm>
            <a:off x="369675" y="695675"/>
            <a:ext cx="6914100" cy="1371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600">
                <a:solidFill>
                  <a:srgbClr val="525C65"/>
                </a:solidFill>
                <a:highlight>
                  <a:srgbClr val="FFFFFF"/>
                </a:highlight>
                <a:latin typeface="Open Sans"/>
                <a:ea typeface="Open Sans"/>
                <a:cs typeface="Open Sans"/>
                <a:sym typeface="Open Sans"/>
              </a:rPr>
              <a:t>Using the metrics you've created in the last step, please create a mock-up of a data quality </a:t>
            </a:r>
            <a:r>
              <a:rPr b="1" lang="en" sz="1600">
                <a:solidFill>
                  <a:srgbClr val="525C65"/>
                </a:solidFill>
                <a:highlight>
                  <a:srgbClr val="FFFFFF"/>
                </a:highlight>
                <a:latin typeface="Open Sans"/>
                <a:ea typeface="Open Sans"/>
                <a:cs typeface="Open Sans"/>
                <a:sym typeface="Open Sans"/>
              </a:rPr>
              <a:t>monitoring dashboard</a:t>
            </a:r>
            <a:r>
              <a:rPr lang="en" sz="1600">
                <a:solidFill>
                  <a:srgbClr val="525C65"/>
                </a:solidFill>
                <a:highlight>
                  <a:srgbClr val="FFFFFF"/>
                </a:highlight>
                <a:latin typeface="Open Sans"/>
                <a:ea typeface="Open Sans"/>
                <a:cs typeface="Open Sans"/>
                <a:sym typeface="Open Sans"/>
              </a:rPr>
              <a:t> that will be used to monitor the data to ensure compliance with your data quality rules.</a:t>
            </a:r>
            <a:endParaRPr sz="1600">
              <a:solidFill>
                <a:srgbClr val="525C65"/>
              </a:solidFill>
              <a:highlight>
                <a:srgbClr val="FFFFFF"/>
              </a:highlight>
              <a:latin typeface="Open Sans"/>
              <a:ea typeface="Open Sans"/>
              <a:cs typeface="Open Sans"/>
              <a:sym typeface="Open Sans"/>
            </a:endParaRPr>
          </a:p>
          <a:p>
            <a:pPr indent="0" lvl="0" marL="0" rtl="0" algn="l">
              <a:lnSpc>
                <a:spcPct val="170000"/>
              </a:lnSpc>
              <a:spcBef>
                <a:spcPts val="1100"/>
              </a:spcBef>
              <a:spcAft>
                <a:spcPts val="0"/>
              </a:spcAft>
              <a:buSzPts val="3000"/>
              <a:buNone/>
            </a:pPr>
            <a:r>
              <a:rPr lang="en" sz="1600">
                <a:solidFill>
                  <a:srgbClr val="525C65"/>
                </a:solidFill>
                <a:highlight>
                  <a:srgbClr val="FFFFFF"/>
                </a:highlight>
                <a:latin typeface="Open Sans"/>
                <a:ea typeface="Open Sans"/>
                <a:cs typeface="Open Sans"/>
                <a:sym typeface="Open Sans"/>
              </a:rPr>
              <a:t>Please </a:t>
            </a:r>
            <a:r>
              <a:rPr b="1" lang="en" sz="1600">
                <a:solidFill>
                  <a:srgbClr val="525C65"/>
                </a:solidFill>
                <a:highlight>
                  <a:srgbClr val="FFFFFF"/>
                </a:highlight>
                <a:latin typeface="Open Sans"/>
                <a:ea typeface="Open Sans"/>
                <a:cs typeface="Open Sans"/>
                <a:sym typeface="Open Sans"/>
              </a:rPr>
              <a:t>make sure to label your metrics clearly</a:t>
            </a:r>
            <a:r>
              <a:rPr lang="en" sz="1600">
                <a:solidFill>
                  <a:srgbClr val="525C65"/>
                </a:solidFill>
                <a:highlight>
                  <a:srgbClr val="FFFFFF"/>
                </a:highlight>
                <a:latin typeface="Open Sans"/>
                <a:ea typeface="Open Sans"/>
                <a:cs typeface="Open Sans"/>
                <a:sym typeface="Open Sans"/>
              </a:rPr>
              <a:t> on your mock-up.</a:t>
            </a:r>
            <a:endParaRPr sz="1600">
              <a:solidFill>
                <a:srgbClr val="525C65"/>
              </a:solidFill>
              <a:highlight>
                <a:srgbClr val="FFFFFF"/>
              </a:highlight>
              <a:latin typeface="Open Sans"/>
              <a:ea typeface="Open Sans"/>
              <a:cs typeface="Open Sans"/>
              <a:sym typeface="Open Sans"/>
            </a:endParaRPr>
          </a:p>
          <a:p>
            <a:pPr indent="0" lvl="0" marL="0" rtl="0" algn="l">
              <a:lnSpc>
                <a:spcPct val="170000"/>
              </a:lnSpc>
              <a:spcBef>
                <a:spcPts val="11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l">
              <a:lnSpc>
                <a:spcPct val="170000"/>
              </a:lnSpc>
              <a:spcBef>
                <a:spcPts val="1100"/>
              </a:spcBef>
              <a:spcAft>
                <a:spcPts val="0"/>
              </a:spcAft>
              <a:buSzPts val="3000"/>
              <a:buNone/>
            </a:pPr>
            <a:r>
              <a:t/>
            </a:r>
            <a:endParaRPr sz="1600">
              <a:solidFill>
                <a:srgbClr val="525C65"/>
              </a:solidFill>
              <a:highlight>
                <a:schemeClr val="lt1"/>
              </a:highlight>
              <a:latin typeface="Open Sans"/>
              <a:ea typeface="Open Sans"/>
              <a:cs typeface="Open Sans"/>
              <a:sym typeface="Open Sans"/>
            </a:endParaRPr>
          </a:p>
          <a:p>
            <a:pPr indent="0" lvl="0" marL="0" rtl="0" algn="l">
              <a:lnSpc>
                <a:spcPct val="170000"/>
              </a:lnSpc>
              <a:spcBef>
                <a:spcPts val="1100"/>
              </a:spcBef>
              <a:spcAft>
                <a:spcPts val="11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01" name="Google Shape;201;p14"/>
          <p:cNvPicPr preferRelativeResize="0"/>
          <p:nvPr/>
        </p:nvPicPr>
        <p:blipFill>
          <a:blip r:embed="rId3">
            <a:alphaModFix/>
          </a:blip>
          <a:stretch>
            <a:fillRect/>
          </a:stretch>
        </p:blipFill>
        <p:spPr>
          <a:xfrm>
            <a:off x="152400" y="3769900"/>
            <a:ext cx="7467602" cy="31467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205" name="Shape 205"/>
        <p:cNvGrpSpPr/>
        <p:nvPr/>
      </p:nvGrpSpPr>
      <p:grpSpPr>
        <a:xfrm>
          <a:off x="0" y="0"/>
          <a:ext cx="0" cy="0"/>
          <a:chOff x="0" y="0"/>
          <a:chExt cx="0" cy="0"/>
        </a:xfrm>
      </p:grpSpPr>
      <p:sp>
        <p:nvSpPr>
          <p:cNvPr id="206" name="Google Shape;206;p15"/>
          <p:cNvSpPr/>
          <p:nvPr/>
        </p:nvSpPr>
        <p:spPr>
          <a:xfrm>
            <a:off x="539850" y="4051175"/>
            <a:ext cx="66927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5</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Master Data Management</a:t>
            </a:r>
            <a:endParaRPr b="0"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chemeClr val="lt1"/>
              </a:buClr>
              <a:buSzPts val="3000"/>
              <a:buFont typeface="Open Sans"/>
              <a:buNone/>
            </a:pPr>
            <a:r>
              <a:rPr b="0" i="0" lang="en" sz="3000" u="none" cap="none" strike="noStrike">
                <a:solidFill>
                  <a:schemeClr val="lt1"/>
                </a:solidFill>
                <a:latin typeface="Open Sans"/>
                <a:ea typeface="Open Sans"/>
                <a:cs typeface="Open Sans"/>
                <a:sym typeface="Open Sans"/>
              </a:rPr>
              <a:t>Part 1: MDM Architecture</a:t>
            </a:r>
            <a:endParaRPr b="0" i="0" sz="3000" u="none" cap="none" strike="noStrike">
              <a:solidFill>
                <a:srgbClr val="FFFFFF"/>
              </a:solidFill>
              <a:latin typeface="Open Sans"/>
              <a:ea typeface="Open Sans"/>
              <a:cs typeface="Open Sans"/>
              <a:sym typeface="Open Sans"/>
            </a:endParaRPr>
          </a:p>
        </p:txBody>
      </p:sp>
      <p:sp>
        <p:nvSpPr>
          <p:cNvPr id="207" name="Google Shape;207;p15"/>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txBox="1"/>
          <p:nvPr>
            <p:ph idx="1" type="body"/>
          </p:nvPr>
        </p:nvSpPr>
        <p:spPr>
          <a:xfrm>
            <a:off x="439225" y="-63075"/>
            <a:ext cx="6907500" cy="4680300"/>
          </a:xfrm>
          <a:prstGeom prst="rect">
            <a:avLst/>
          </a:prstGeom>
          <a:noFill/>
          <a:ln>
            <a:noFill/>
          </a:ln>
        </p:spPr>
        <p:txBody>
          <a:bodyPr anchorCtr="0" anchor="t" bIns="91425" lIns="91425" spcFirstLastPara="1" rIns="91425" wrap="square" tIns="91425">
            <a:noAutofit/>
          </a:bodyPr>
          <a:lstStyle/>
          <a:p>
            <a:pPr indent="0" lvl="0" marL="0" marR="241300" rtl="0" algn="just">
              <a:lnSpc>
                <a:spcPct val="150000"/>
              </a:lnSpc>
              <a:spcBef>
                <a:spcPts val="3800"/>
              </a:spcBef>
              <a:spcAft>
                <a:spcPts val="0"/>
              </a:spcAft>
              <a:buSzPts val="3000"/>
              <a:buNone/>
            </a:pPr>
            <a:r>
              <a:rPr lang="en" sz="1600">
                <a:solidFill>
                  <a:srgbClr val="525C65"/>
                </a:solidFill>
                <a:highlight>
                  <a:srgbClr val="FFFFFF"/>
                </a:highlight>
                <a:latin typeface="Open Sans"/>
                <a:ea typeface="Open Sans"/>
                <a:cs typeface="Open Sans"/>
                <a:sym typeface="Open Sans"/>
              </a:rPr>
              <a:t>Based on what you’ve read about SneakerPark’s systems and business model, sketch out a proposed </a:t>
            </a:r>
            <a:r>
              <a:rPr b="1" lang="en" sz="1600">
                <a:solidFill>
                  <a:srgbClr val="525C65"/>
                </a:solidFill>
                <a:highlight>
                  <a:srgbClr val="FFFFFF"/>
                </a:highlight>
                <a:latin typeface="Open Sans"/>
                <a:ea typeface="Open Sans"/>
                <a:cs typeface="Open Sans"/>
                <a:sym typeface="Open Sans"/>
              </a:rPr>
              <a:t>MDM implementation architecture</a:t>
            </a:r>
            <a:r>
              <a:rPr lang="en" sz="1600">
                <a:solidFill>
                  <a:srgbClr val="525C65"/>
                </a:solidFill>
                <a:highlight>
                  <a:srgbClr val="FFFFFF"/>
                </a:highlight>
                <a:latin typeface="Open Sans"/>
                <a:ea typeface="Open Sans"/>
                <a:cs typeface="Open Sans"/>
                <a:sym typeface="Open Sans"/>
              </a:rPr>
              <a:t>, and write a </a:t>
            </a:r>
            <a:r>
              <a:rPr b="1" lang="en" sz="1600">
                <a:solidFill>
                  <a:srgbClr val="525C65"/>
                </a:solidFill>
                <a:highlight>
                  <a:srgbClr val="FFFFFF"/>
                </a:highlight>
                <a:latin typeface="Open Sans"/>
                <a:ea typeface="Open Sans"/>
                <a:cs typeface="Open Sans"/>
                <a:sym typeface="Open Sans"/>
              </a:rPr>
              <a:t>detailed explanation</a:t>
            </a:r>
            <a:r>
              <a:rPr lang="en" sz="1600">
                <a:solidFill>
                  <a:srgbClr val="525C65"/>
                </a:solidFill>
                <a:highlight>
                  <a:srgbClr val="FFFFFF"/>
                </a:highlight>
                <a:latin typeface="Open Sans"/>
                <a:ea typeface="Open Sans"/>
                <a:cs typeface="Open Sans"/>
                <a:sym typeface="Open Sans"/>
              </a:rPr>
              <a:t> of </a:t>
            </a:r>
            <a:r>
              <a:rPr b="1" lang="en" sz="1600">
                <a:solidFill>
                  <a:srgbClr val="525C65"/>
                </a:solidFill>
                <a:highlight>
                  <a:srgbClr val="FFFFFF"/>
                </a:highlight>
                <a:latin typeface="Open Sans"/>
                <a:ea typeface="Open Sans"/>
                <a:cs typeface="Open Sans"/>
                <a:sym typeface="Open Sans"/>
              </a:rPr>
              <a:t>why</a:t>
            </a:r>
            <a:r>
              <a:rPr lang="en" sz="1600">
                <a:solidFill>
                  <a:srgbClr val="525C65"/>
                </a:solidFill>
                <a:highlight>
                  <a:srgbClr val="FFFFFF"/>
                </a:highlight>
                <a:latin typeface="Open Sans"/>
                <a:ea typeface="Open Sans"/>
                <a:cs typeface="Open Sans"/>
                <a:sym typeface="Open Sans"/>
              </a:rPr>
              <a:t> you chose this specific approach.</a:t>
            </a:r>
            <a:endParaRPr sz="1200">
              <a:solidFill>
                <a:srgbClr val="374151"/>
              </a:solidFill>
              <a:highlight>
                <a:srgbClr val="F7F7F8"/>
              </a:highlight>
              <a:latin typeface="Roboto"/>
              <a:ea typeface="Roboto"/>
              <a:cs typeface="Roboto"/>
              <a:sym typeface="Roboto"/>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marR="241300" rtl="0" algn="just">
              <a:lnSpc>
                <a:spcPct val="170000"/>
              </a:lnSpc>
              <a:spcBef>
                <a:spcPts val="3800"/>
              </a:spcBef>
              <a:spcAft>
                <a:spcPts val="0"/>
              </a:spcAft>
              <a:buClr>
                <a:schemeClr val="dk1"/>
              </a:buClr>
              <a:buSzPts val="1100"/>
              <a:buFont typeface="Arial"/>
              <a:buNone/>
            </a:pPr>
            <a:r>
              <a:t/>
            </a:r>
            <a:endParaRPr sz="14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16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13" name="Google Shape;213;p16"/>
          <p:cNvPicPr preferRelativeResize="0"/>
          <p:nvPr/>
        </p:nvPicPr>
        <p:blipFill>
          <a:blip r:embed="rId3">
            <a:alphaModFix/>
          </a:blip>
          <a:stretch>
            <a:fillRect/>
          </a:stretch>
        </p:blipFill>
        <p:spPr>
          <a:xfrm>
            <a:off x="152400" y="4769625"/>
            <a:ext cx="7467597" cy="42758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idx="1" type="body"/>
          </p:nvPr>
        </p:nvSpPr>
        <p:spPr>
          <a:xfrm>
            <a:off x="465150" y="2472300"/>
            <a:ext cx="6842100" cy="4411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2200">
                <a:solidFill>
                  <a:srgbClr val="525C65"/>
                </a:solidFill>
                <a:highlight>
                  <a:schemeClr val="lt1"/>
                </a:highlight>
                <a:latin typeface="Open Sans"/>
                <a:ea typeface="Open Sans"/>
                <a:cs typeface="Open Sans"/>
                <a:sym typeface="Open Sans"/>
              </a:rPr>
              <a:t>Explanation:</a:t>
            </a:r>
            <a:endParaRPr b="1" sz="2200">
              <a:solidFill>
                <a:srgbClr val="525C65"/>
              </a:solidFill>
              <a:highlight>
                <a:schemeClr val="lt1"/>
              </a:highlight>
              <a:latin typeface="Open Sans"/>
              <a:ea typeface="Open Sans"/>
              <a:cs typeface="Open Sans"/>
              <a:sym typeface="Open Sans"/>
            </a:endParaRPr>
          </a:p>
          <a:p>
            <a:pPr indent="0" lvl="0" marL="0" rtl="0" algn="just">
              <a:spcBef>
                <a:spcPts val="1600"/>
              </a:spcBef>
              <a:spcAft>
                <a:spcPts val="0"/>
              </a:spcAft>
              <a:buClr>
                <a:schemeClr val="dk1"/>
              </a:buClr>
              <a:buSzPts val="3000"/>
              <a:buFont typeface="Arial"/>
              <a:buNone/>
            </a:pPr>
            <a:r>
              <a:rPr lang="en" sz="1600">
                <a:solidFill>
                  <a:srgbClr val="525C65"/>
                </a:solidFill>
                <a:highlight>
                  <a:schemeClr val="lt1"/>
                </a:highlight>
                <a:latin typeface="Open Sans"/>
                <a:ea typeface="Open Sans"/>
                <a:cs typeface="Open Sans"/>
                <a:sym typeface="Open Sans"/>
              </a:rPr>
              <a:t>Why consolidated architecture:</a:t>
            </a:r>
            <a:endParaRPr sz="1600">
              <a:solidFill>
                <a:srgbClr val="525C65"/>
              </a:solidFill>
              <a:highlight>
                <a:schemeClr val="lt1"/>
              </a:highlight>
              <a:latin typeface="Open Sans"/>
              <a:ea typeface="Open Sans"/>
              <a:cs typeface="Open Sans"/>
              <a:sym typeface="Open Sans"/>
            </a:endParaRPr>
          </a:p>
          <a:p>
            <a:pPr indent="-330200" lvl="0" marL="457200" rtl="0" algn="just">
              <a:spcBef>
                <a:spcPts val="1600"/>
              </a:spcBef>
              <a:spcAft>
                <a:spcPts val="0"/>
              </a:spcAft>
              <a:buClr>
                <a:srgbClr val="525C65"/>
              </a:buClr>
              <a:buSzPts val="1600"/>
              <a:buFont typeface="Open Sans"/>
              <a:buChar char="-"/>
            </a:pPr>
            <a:r>
              <a:rPr lang="en" sz="1600">
                <a:solidFill>
                  <a:srgbClr val="525C65"/>
                </a:solidFill>
                <a:highlight>
                  <a:schemeClr val="lt1"/>
                </a:highlight>
                <a:latin typeface="Open Sans"/>
                <a:ea typeface="Open Sans"/>
                <a:cs typeface="Open Sans"/>
                <a:sym typeface="Open Sans"/>
              </a:rPr>
              <a:t>Simplified Data Management: A consolidated architecture centralizes and standardizes master data, simplifying data management processes.</a:t>
            </a:r>
            <a:endParaRPr sz="1600">
              <a:solidFill>
                <a:srgbClr val="525C65"/>
              </a:solidFill>
              <a:highlight>
                <a:schemeClr val="lt1"/>
              </a:highlight>
              <a:latin typeface="Open Sans"/>
              <a:ea typeface="Open Sans"/>
              <a:cs typeface="Open Sans"/>
              <a:sym typeface="Open Sans"/>
            </a:endParaRPr>
          </a:p>
          <a:p>
            <a:pPr indent="-304800" lvl="0" marL="457200" rtl="0" algn="just">
              <a:spcBef>
                <a:spcPts val="0"/>
              </a:spcBef>
              <a:spcAft>
                <a:spcPts val="0"/>
              </a:spcAft>
              <a:buClr>
                <a:srgbClr val="374151"/>
              </a:buClr>
              <a:buSzPts val="1200"/>
              <a:buFont typeface="Roboto"/>
              <a:buChar char="-"/>
            </a:pPr>
            <a:r>
              <a:rPr lang="en" sz="1600">
                <a:solidFill>
                  <a:srgbClr val="525C65"/>
                </a:solidFill>
                <a:highlight>
                  <a:schemeClr val="lt1"/>
                </a:highlight>
                <a:latin typeface="Open Sans"/>
                <a:ea typeface="Open Sans"/>
                <a:cs typeface="Open Sans"/>
                <a:sym typeface="Open Sans"/>
              </a:rPr>
              <a:t>Enhanced Scalability and Adaptability: With a consolidated architecture, the retail company can easily scale its operations and adapt to evolving business needs.</a:t>
            </a:r>
            <a:endParaRPr b="1" sz="2200">
              <a:solidFill>
                <a:srgbClr val="525C65"/>
              </a:solidFill>
              <a:highlight>
                <a:schemeClr val="lt1"/>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222" name="Shape 222"/>
        <p:cNvGrpSpPr/>
        <p:nvPr/>
      </p:nvGrpSpPr>
      <p:grpSpPr>
        <a:xfrm>
          <a:off x="0" y="0"/>
          <a:ext cx="0" cy="0"/>
          <a:chOff x="0" y="0"/>
          <a:chExt cx="0" cy="0"/>
        </a:xfrm>
      </p:grpSpPr>
      <p:sp>
        <p:nvSpPr>
          <p:cNvPr id="223" name="Google Shape;223;p18"/>
          <p:cNvSpPr/>
          <p:nvPr/>
        </p:nvSpPr>
        <p:spPr>
          <a:xfrm>
            <a:off x="539850" y="4051175"/>
            <a:ext cx="66927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6</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Master Data Management</a:t>
            </a:r>
            <a:endParaRPr b="0"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chemeClr val="lt1"/>
              </a:buClr>
              <a:buSzPts val="3000"/>
              <a:buFont typeface="Open Sans"/>
              <a:buNone/>
            </a:pPr>
            <a:r>
              <a:rPr b="0" i="0" lang="en" sz="3000" u="none" cap="none" strike="noStrike">
                <a:solidFill>
                  <a:schemeClr val="lt1"/>
                </a:solidFill>
                <a:latin typeface="Open Sans"/>
                <a:ea typeface="Open Sans"/>
                <a:cs typeface="Open Sans"/>
                <a:sym typeface="Open Sans"/>
              </a:rPr>
              <a:t>Part 2: Master Record</a:t>
            </a:r>
            <a:endParaRPr b="0" i="0" sz="3000" u="none" cap="none" strike="noStrike">
              <a:solidFill>
                <a:srgbClr val="FFFFFF"/>
              </a:solidFill>
              <a:latin typeface="Open Sans"/>
              <a:ea typeface="Open Sans"/>
              <a:cs typeface="Open Sans"/>
              <a:sym typeface="Open Sans"/>
            </a:endParaRPr>
          </a:p>
        </p:txBody>
      </p:sp>
      <p:sp>
        <p:nvSpPr>
          <p:cNvPr id="224" name="Google Shape;224;p18"/>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idx="1" type="body"/>
          </p:nvPr>
        </p:nvSpPr>
        <p:spPr>
          <a:xfrm>
            <a:off x="432450" y="717975"/>
            <a:ext cx="6907500" cy="853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rPr lang="en" sz="1600">
                <a:solidFill>
                  <a:srgbClr val="525C65"/>
                </a:solidFill>
                <a:highlight>
                  <a:srgbClr val="FFFFFF"/>
                </a:highlight>
                <a:latin typeface="Open Sans"/>
                <a:ea typeface="Open Sans"/>
                <a:cs typeface="Open Sans"/>
                <a:sym typeface="Open Sans"/>
              </a:rPr>
              <a:t>In this step, you will define a set of </a:t>
            </a:r>
            <a:r>
              <a:rPr b="1" lang="en" sz="1600">
                <a:solidFill>
                  <a:srgbClr val="525C65"/>
                </a:solidFill>
                <a:highlight>
                  <a:srgbClr val="FFFFFF"/>
                </a:highlight>
                <a:latin typeface="Open Sans"/>
                <a:ea typeface="Open Sans"/>
                <a:cs typeface="Open Sans"/>
                <a:sym typeface="Open Sans"/>
              </a:rPr>
              <a:t>matching rules</a:t>
            </a:r>
            <a:r>
              <a:rPr lang="en" sz="1600">
                <a:solidFill>
                  <a:srgbClr val="525C65"/>
                </a:solidFill>
                <a:highlight>
                  <a:srgbClr val="FFFFFF"/>
                </a:highlight>
                <a:latin typeface="Open Sans"/>
                <a:ea typeface="Open Sans"/>
                <a:cs typeface="Open Sans"/>
                <a:sym typeface="Open Sans"/>
              </a:rPr>
              <a:t> that will be used by the SneakerPark's MDM Hub to match item and customer entities between the company's different systems.</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rPr lang="en" sz="1600">
                <a:solidFill>
                  <a:srgbClr val="525C65"/>
                </a:solidFill>
                <a:highlight>
                  <a:srgbClr val="FFFFFF"/>
                </a:highlight>
                <a:latin typeface="Open Sans"/>
                <a:ea typeface="Open Sans"/>
                <a:cs typeface="Open Sans"/>
                <a:sym typeface="Open Sans"/>
              </a:rPr>
              <a:t>Rule 1: </a:t>
            </a:r>
            <a:r>
              <a:rPr lang="en" sz="1600">
                <a:solidFill>
                  <a:srgbClr val="525C65"/>
                </a:solidFill>
                <a:highlight>
                  <a:srgbClr val="FFFFFF"/>
                </a:highlight>
                <a:latin typeface="Open Sans"/>
                <a:ea typeface="Open Sans"/>
                <a:cs typeface="Open Sans"/>
                <a:sym typeface="Open Sans"/>
              </a:rPr>
              <a:t>Match the brand name, based on the name with more characters then remove spaces and special characters.</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marR="241300" rtl="0" algn="just">
              <a:lnSpc>
                <a:spcPct val="170000"/>
              </a:lnSpc>
              <a:spcBef>
                <a:spcPts val="3800"/>
              </a:spcBef>
              <a:spcAft>
                <a:spcPts val="0"/>
              </a:spcAft>
              <a:buClr>
                <a:schemeClr val="dk1"/>
              </a:buClr>
              <a:buSzPts val="1100"/>
              <a:buFont typeface="Arial"/>
              <a:buNone/>
            </a:pPr>
            <a:r>
              <a:t/>
            </a:r>
            <a:endParaRPr sz="14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16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30" name="Google Shape;230;p19"/>
          <p:cNvPicPr preferRelativeResize="0"/>
          <p:nvPr/>
        </p:nvPicPr>
        <p:blipFill>
          <a:blip r:embed="rId3">
            <a:alphaModFix/>
          </a:blip>
          <a:stretch>
            <a:fillRect/>
          </a:stretch>
        </p:blipFill>
        <p:spPr>
          <a:xfrm>
            <a:off x="0" y="2798251"/>
            <a:ext cx="7772398" cy="61029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4a277fc1be_0_7"/>
          <p:cNvSpPr txBox="1"/>
          <p:nvPr>
            <p:ph idx="1" type="body"/>
          </p:nvPr>
        </p:nvSpPr>
        <p:spPr>
          <a:xfrm>
            <a:off x="432450" y="717975"/>
            <a:ext cx="6907500" cy="853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rPr lang="en" sz="1600">
                <a:solidFill>
                  <a:srgbClr val="525C65"/>
                </a:solidFill>
                <a:highlight>
                  <a:srgbClr val="FFFFFF"/>
                </a:highlight>
                <a:latin typeface="Open Sans"/>
                <a:ea typeface="Open Sans"/>
                <a:cs typeface="Open Sans"/>
                <a:sym typeface="Open Sans"/>
              </a:rPr>
              <a:t>In this step, you will define a set of </a:t>
            </a:r>
            <a:r>
              <a:rPr b="1" lang="en" sz="1600">
                <a:solidFill>
                  <a:srgbClr val="525C65"/>
                </a:solidFill>
                <a:highlight>
                  <a:srgbClr val="FFFFFF"/>
                </a:highlight>
                <a:latin typeface="Open Sans"/>
                <a:ea typeface="Open Sans"/>
                <a:cs typeface="Open Sans"/>
                <a:sym typeface="Open Sans"/>
              </a:rPr>
              <a:t>matching rules</a:t>
            </a:r>
            <a:r>
              <a:rPr lang="en" sz="1600">
                <a:solidFill>
                  <a:srgbClr val="525C65"/>
                </a:solidFill>
                <a:highlight>
                  <a:srgbClr val="FFFFFF"/>
                </a:highlight>
                <a:latin typeface="Open Sans"/>
                <a:ea typeface="Open Sans"/>
                <a:cs typeface="Open Sans"/>
                <a:sym typeface="Open Sans"/>
              </a:rPr>
              <a:t> that will be used by the SneakerPark's MDM Hub to match item and customer entities between the company's different systems.</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rPr lang="en" sz="1600">
                <a:solidFill>
                  <a:srgbClr val="525C65"/>
                </a:solidFill>
                <a:highlight>
                  <a:srgbClr val="FFFFFF"/>
                </a:highlight>
                <a:latin typeface="Open Sans"/>
                <a:ea typeface="Open Sans"/>
                <a:cs typeface="Open Sans"/>
                <a:sym typeface="Open Sans"/>
              </a:rPr>
              <a:t>Rule 2: Using condition in listing table as master condition because it have no null and meaning very clear.</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marR="241300" rtl="0" algn="just">
              <a:lnSpc>
                <a:spcPct val="170000"/>
              </a:lnSpc>
              <a:spcBef>
                <a:spcPts val="3800"/>
              </a:spcBef>
              <a:spcAft>
                <a:spcPts val="0"/>
              </a:spcAft>
              <a:buClr>
                <a:schemeClr val="dk1"/>
              </a:buClr>
              <a:buSzPts val="1100"/>
              <a:buFont typeface="Arial"/>
              <a:buNone/>
            </a:pPr>
            <a:r>
              <a:t/>
            </a:r>
            <a:endParaRPr sz="14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16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36" name="Google Shape;236;g24a277fc1be_0_7"/>
          <p:cNvPicPr preferRelativeResize="0"/>
          <p:nvPr/>
        </p:nvPicPr>
        <p:blipFill>
          <a:blip r:embed="rId3">
            <a:alphaModFix/>
          </a:blip>
          <a:stretch>
            <a:fillRect/>
          </a:stretch>
        </p:blipFill>
        <p:spPr>
          <a:xfrm>
            <a:off x="934850" y="2510225"/>
            <a:ext cx="6093350" cy="7215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4a277fc1be_0_12"/>
          <p:cNvSpPr txBox="1"/>
          <p:nvPr>
            <p:ph idx="1" type="body"/>
          </p:nvPr>
        </p:nvSpPr>
        <p:spPr>
          <a:xfrm>
            <a:off x="432450" y="717975"/>
            <a:ext cx="6907500" cy="853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rPr lang="en" sz="1600">
                <a:solidFill>
                  <a:srgbClr val="525C65"/>
                </a:solidFill>
                <a:highlight>
                  <a:srgbClr val="FFFFFF"/>
                </a:highlight>
                <a:latin typeface="Open Sans"/>
                <a:ea typeface="Open Sans"/>
                <a:cs typeface="Open Sans"/>
                <a:sym typeface="Open Sans"/>
              </a:rPr>
              <a:t>In this step, you will define a set of </a:t>
            </a:r>
            <a:r>
              <a:rPr b="1" lang="en" sz="1600">
                <a:solidFill>
                  <a:srgbClr val="525C65"/>
                </a:solidFill>
                <a:highlight>
                  <a:srgbClr val="FFFFFF"/>
                </a:highlight>
                <a:latin typeface="Open Sans"/>
                <a:ea typeface="Open Sans"/>
                <a:cs typeface="Open Sans"/>
                <a:sym typeface="Open Sans"/>
              </a:rPr>
              <a:t>matching rules</a:t>
            </a:r>
            <a:r>
              <a:rPr lang="en" sz="1600">
                <a:solidFill>
                  <a:srgbClr val="525C65"/>
                </a:solidFill>
                <a:highlight>
                  <a:srgbClr val="FFFFFF"/>
                </a:highlight>
                <a:latin typeface="Open Sans"/>
                <a:ea typeface="Open Sans"/>
                <a:cs typeface="Open Sans"/>
                <a:sym typeface="Open Sans"/>
              </a:rPr>
              <a:t> that will be used by the SneakerPark's MDM Hub to match item and customer entities between the company's different systems.</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rPr lang="en" sz="1600">
                <a:solidFill>
                  <a:srgbClr val="525C65"/>
                </a:solidFill>
                <a:highlight>
                  <a:srgbClr val="FFFFFF"/>
                </a:highlight>
                <a:latin typeface="Open Sans"/>
                <a:ea typeface="Open Sans"/>
                <a:cs typeface="Open Sans"/>
                <a:sym typeface="Open Sans"/>
              </a:rPr>
              <a:t>Rule 3: Match credit card of user, based on credit card id in creditcards table, if it null then using credit card has been used in orders table</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marR="241300" rtl="0" algn="just">
              <a:lnSpc>
                <a:spcPct val="170000"/>
              </a:lnSpc>
              <a:spcBef>
                <a:spcPts val="3800"/>
              </a:spcBef>
              <a:spcAft>
                <a:spcPts val="0"/>
              </a:spcAft>
              <a:buClr>
                <a:schemeClr val="dk1"/>
              </a:buClr>
              <a:buSzPts val="1100"/>
              <a:buFont typeface="Arial"/>
              <a:buNone/>
            </a:pPr>
            <a:r>
              <a:t/>
            </a:r>
            <a:endParaRPr sz="14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16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42" name="Google Shape;242;g24a277fc1be_0_12"/>
          <p:cNvPicPr preferRelativeResize="0"/>
          <p:nvPr/>
        </p:nvPicPr>
        <p:blipFill>
          <a:blip r:embed="rId3">
            <a:alphaModFix/>
          </a:blip>
          <a:stretch>
            <a:fillRect/>
          </a:stretch>
        </p:blipFill>
        <p:spPr>
          <a:xfrm>
            <a:off x="0" y="2788196"/>
            <a:ext cx="7772401" cy="59641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txBox="1"/>
          <p:nvPr>
            <p:ph type="title"/>
          </p:nvPr>
        </p:nvSpPr>
        <p:spPr>
          <a:xfrm>
            <a:off x="264895" y="184471"/>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t>Background</a:t>
            </a:r>
            <a:endParaRPr/>
          </a:p>
        </p:txBody>
      </p:sp>
      <p:sp>
        <p:nvSpPr>
          <p:cNvPr id="141" name="Google Shape;141;p4"/>
          <p:cNvSpPr txBox="1"/>
          <p:nvPr>
            <p:ph idx="1" type="body"/>
          </p:nvPr>
        </p:nvSpPr>
        <p:spPr>
          <a:xfrm>
            <a:off x="264900" y="1420950"/>
            <a:ext cx="6932700" cy="8332800"/>
          </a:xfrm>
          <a:prstGeom prst="rect">
            <a:avLst/>
          </a:prstGeom>
          <a:noFill/>
          <a:ln>
            <a:noFill/>
          </a:ln>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525C65"/>
              </a:buClr>
              <a:buSzPts val="1700"/>
              <a:buFont typeface="Open Sans"/>
              <a:buChar char="●"/>
            </a:pPr>
            <a:r>
              <a:rPr b="1" lang="en" sz="1700">
                <a:solidFill>
                  <a:srgbClr val="525C65"/>
                </a:solidFill>
                <a:highlight>
                  <a:srgbClr val="FFFFFF"/>
                </a:highlight>
                <a:latin typeface="Open Sans"/>
                <a:ea typeface="Open Sans"/>
                <a:cs typeface="Open Sans"/>
                <a:sym typeface="Open Sans"/>
              </a:rPr>
              <a:t>SneakerPark</a:t>
            </a:r>
            <a:r>
              <a:rPr lang="en" sz="1700">
                <a:solidFill>
                  <a:srgbClr val="525C65"/>
                </a:solidFill>
                <a:highlight>
                  <a:srgbClr val="FFFFFF"/>
                </a:highlight>
                <a:latin typeface="Open Sans"/>
                <a:ea typeface="Open Sans"/>
                <a:cs typeface="Open Sans"/>
                <a:sym typeface="Open Sans"/>
              </a:rPr>
              <a:t> is an online shoe reseller that allows people to buy and sell used and new shoes. Buyers can bid for shoes or buy them outright, and sellers can set a price or sell to the highest bidder.</a:t>
            </a:r>
            <a:endParaRPr sz="1700">
              <a:solidFill>
                <a:srgbClr val="525C65"/>
              </a:solidFill>
              <a:highlight>
                <a:srgbClr val="FFFFFF"/>
              </a:highlight>
              <a:latin typeface="Open Sans"/>
              <a:ea typeface="Open Sans"/>
              <a:cs typeface="Open Sans"/>
              <a:sym typeface="Open Sans"/>
            </a:endParaRPr>
          </a:p>
          <a:p>
            <a:pPr indent="-336550" lvl="0" marL="457200" rtl="0" algn="just">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Each buyer and seller must have an active account in order to sell, bid, or purchase sneakers using SneakerPark’s website.</a:t>
            </a:r>
            <a:endParaRPr sz="1700">
              <a:solidFill>
                <a:srgbClr val="525C65"/>
              </a:solidFill>
              <a:highlight>
                <a:srgbClr val="FFFFFF"/>
              </a:highlight>
              <a:latin typeface="Open Sans"/>
              <a:ea typeface="Open Sans"/>
              <a:cs typeface="Open Sans"/>
              <a:sym typeface="Open Sans"/>
            </a:endParaRPr>
          </a:p>
          <a:p>
            <a:pPr indent="-336550" lvl="0" marL="457200" rtl="0" algn="just">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SneakerPark authenticates the shoes before shipping them to the buyer, so before listing an item, the seller must ship it to SneakerPark’s warehouse. Upon receipt, SneakerPark assigns an item number to each pair of sneakers and notifies the seller that they are now free to list their item. If the item is not listed within 45 days, SneakerPark returns it to the seller and sends an invoice to the seller for the shipping cost.</a:t>
            </a:r>
            <a:endParaRPr sz="1700">
              <a:solidFill>
                <a:srgbClr val="525C65"/>
              </a:solidFill>
              <a:highlight>
                <a:srgbClr val="FFFFFF"/>
              </a:highlight>
              <a:latin typeface="Open Sans"/>
              <a:ea typeface="Open Sans"/>
              <a:cs typeface="Open Sans"/>
              <a:sym typeface="Open Sans"/>
            </a:endParaRPr>
          </a:p>
          <a:p>
            <a:pPr indent="-336550" lvl="0" marL="457200" rtl="0" algn="just">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If the item is found to be inauthentic or in an unacceptable condition, it is also returned back to the seller in a similar fashion.</a:t>
            </a:r>
            <a:endParaRPr sz="1700">
              <a:solidFill>
                <a:srgbClr val="525C65"/>
              </a:solidFill>
              <a:highlight>
                <a:srgbClr val="FFFFFF"/>
              </a:highlight>
              <a:latin typeface="Open Sans"/>
              <a:ea typeface="Open Sans"/>
              <a:cs typeface="Open Sans"/>
              <a:sym typeface="Open Sans"/>
            </a:endParaRPr>
          </a:p>
          <a:p>
            <a:pPr indent="-336550" lvl="0" marL="457200" rtl="0" algn="just">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When the item sells, the buyer’s account is credited with the purchase price minus the SneakerPark service fee and shipping fees to deliver the item to the buyer.</a:t>
            </a:r>
            <a:endParaRPr sz="1700">
              <a:solidFill>
                <a:srgbClr val="525C65"/>
              </a:solidFill>
              <a:highlight>
                <a:srgbClr val="FFFFFF"/>
              </a:highlight>
              <a:latin typeface="Open Sans"/>
              <a:ea typeface="Open Sans"/>
              <a:cs typeface="Open Sans"/>
              <a:sym typeface="Open Sans"/>
            </a:endParaRPr>
          </a:p>
          <a:p>
            <a:pPr indent="-336550" lvl="0" marL="457200" rtl="0" algn="just">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Currently, SneakerPark only supports sales within the United States.</a:t>
            </a:r>
            <a:endParaRPr sz="1700">
              <a:solidFill>
                <a:srgbClr val="525C65"/>
              </a:solidFill>
              <a:highlight>
                <a:srgbClr val="FFFFFF"/>
              </a:highlight>
              <a:latin typeface="Open Sans"/>
              <a:ea typeface="Open Sans"/>
              <a:cs typeface="Open Sans"/>
              <a:sym typeface="Open Sans"/>
            </a:endParaRPr>
          </a:p>
          <a:p>
            <a:pPr indent="0" lvl="0" marL="0" marR="241300" rtl="0" algn="just">
              <a:lnSpc>
                <a:spcPct val="150000"/>
              </a:lnSpc>
              <a:spcBef>
                <a:spcPts val="1100"/>
              </a:spcBef>
              <a:spcAft>
                <a:spcPts val="400"/>
              </a:spcAft>
              <a:buClr>
                <a:schemeClr val="dk1"/>
              </a:buClr>
              <a:buSzPts val="1100"/>
              <a:buFont typeface="Arial"/>
              <a:buNone/>
            </a:pPr>
            <a:r>
              <a:t/>
            </a:r>
            <a:endParaRPr b="1" sz="1700">
              <a:solidFill>
                <a:srgbClr val="2E3D49"/>
              </a:solidFill>
              <a:highlight>
                <a:srgbClr val="FFFFFF"/>
              </a:highlight>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4a277fc1be_0_17"/>
          <p:cNvSpPr txBox="1"/>
          <p:nvPr>
            <p:ph idx="1" type="body"/>
          </p:nvPr>
        </p:nvSpPr>
        <p:spPr>
          <a:xfrm>
            <a:off x="432450" y="717975"/>
            <a:ext cx="6907500" cy="853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3000"/>
              <a:buNone/>
            </a:pPr>
            <a:r>
              <a:rPr lang="en" sz="1600">
                <a:solidFill>
                  <a:srgbClr val="525C65"/>
                </a:solidFill>
                <a:highlight>
                  <a:srgbClr val="FFFFFF"/>
                </a:highlight>
                <a:latin typeface="Open Sans"/>
                <a:ea typeface="Open Sans"/>
                <a:cs typeface="Open Sans"/>
                <a:sym typeface="Open Sans"/>
              </a:rPr>
              <a:t>In this step, you will define a set of </a:t>
            </a:r>
            <a:r>
              <a:rPr b="1" lang="en" sz="1600">
                <a:solidFill>
                  <a:srgbClr val="525C65"/>
                </a:solidFill>
                <a:highlight>
                  <a:srgbClr val="FFFFFF"/>
                </a:highlight>
                <a:latin typeface="Open Sans"/>
                <a:ea typeface="Open Sans"/>
                <a:cs typeface="Open Sans"/>
                <a:sym typeface="Open Sans"/>
              </a:rPr>
              <a:t>matching rules</a:t>
            </a:r>
            <a:r>
              <a:rPr lang="en" sz="1600">
                <a:solidFill>
                  <a:srgbClr val="525C65"/>
                </a:solidFill>
                <a:highlight>
                  <a:srgbClr val="FFFFFF"/>
                </a:highlight>
                <a:latin typeface="Open Sans"/>
                <a:ea typeface="Open Sans"/>
                <a:cs typeface="Open Sans"/>
                <a:sym typeface="Open Sans"/>
              </a:rPr>
              <a:t> that will be used by the SneakerPark's MDM Hub to match item and customer entities between the company's different systems.</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rPr lang="en" sz="1600">
                <a:solidFill>
                  <a:srgbClr val="525C65"/>
                </a:solidFill>
                <a:highlight>
                  <a:srgbClr val="FFFFFF"/>
                </a:highlight>
                <a:latin typeface="Open Sans"/>
                <a:ea typeface="Open Sans"/>
                <a:cs typeface="Open Sans"/>
                <a:sym typeface="Open Sans"/>
              </a:rPr>
              <a:t>Rule 4: user table don’t have phone column so we will use data from customer service to add this data to user information</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marR="241300" rtl="0" algn="just">
              <a:lnSpc>
                <a:spcPct val="170000"/>
              </a:lnSpc>
              <a:spcBef>
                <a:spcPts val="3800"/>
              </a:spcBef>
              <a:spcAft>
                <a:spcPts val="0"/>
              </a:spcAft>
              <a:buClr>
                <a:schemeClr val="dk1"/>
              </a:buClr>
              <a:buSzPts val="1100"/>
              <a:buFont typeface="Arial"/>
              <a:buNone/>
            </a:pPr>
            <a:r>
              <a:t/>
            </a:r>
            <a:endParaRPr sz="14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0"/>
              </a:spcAft>
              <a:buSzPts val="3000"/>
              <a:buNone/>
            </a:pPr>
            <a:r>
              <a:t/>
            </a:r>
            <a:endParaRPr sz="1600">
              <a:solidFill>
                <a:srgbClr val="525C65"/>
              </a:solidFill>
              <a:highlight>
                <a:srgbClr val="FFFFFF"/>
              </a:highlight>
              <a:latin typeface="Open Sans"/>
              <a:ea typeface="Open Sans"/>
              <a:cs typeface="Open Sans"/>
              <a:sym typeface="Open Sans"/>
            </a:endParaRPr>
          </a:p>
          <a:p>
            <a:pPr indent="0" lvl="0" marL="0" rtl="0" algn="just">
              <a:lnSpc>
                <a:spcPct val="115000"/>
              </a:lnSpc>
              <a:spcBef>
                <a:spcPts val="1600"/>
              </a:spcBef>
              <a:spcAft>
                <a:spcPts val="1600"/>
              </a:spcAft>
              <a:buSzPts val="3000"/>
              <a:buNone/>
            </a:pPr>
            <a:r>
              <a:t/>
            </a:r>
            <a:endParaRPr sz="1600">
              <a:solidFill>
                <a:srgbClr val="525C65"/>
              </a:solidFill>
              <a:highlight>
                <a:srgbClr val="FFFFFF"/>
              </a:highlight>
              <a:latin typeface="Open Sans"/>
              <a:ea typeface="Open Sans"/>
              <a:cs typeface="Open Sans"/>
              <a:sym typeface="Open Sans"/>
            </a:endParaRPr>
          </a:p>
        </p:txBody>
      </p:sp>
      <p:pic>
        <p:nvPicPr>
          <p:cNvPr id="248" name="Google Shape;248;g24a277fc1be_0_17"/>
          <p:cNvPicPr preferRelativeResize="0"/>
          <p:nvPr/>
        </p:nvPicPr>
        <p:blipFill>
          <a:blip r:embed="rId3">
            <a:alphaModFix/>
          </a:blip>
          <a:stretch>
            <a:fillRect/>
          </a:stretch>
        </p:blipFill>
        <p:spPr>
          <a:xfrm>
            <a:off x="0" y="3514780"/>
            <a:ext cx="7772401" cy="47097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252" name="Shape 252"/>
        <p:cNvGrpSpPr/>
        <p:nvPr/>
      </p:nvGrpSpPr>
      <p:grpSpPr>
        <a:xfrm>
          <a:off x="0" y="0"/>
          <a:ext cx="0" cy="0"/>
          <a:chOff x="0" y="0"/>
          <a:chExt cx="0" cy="0"/>
        </a:xfrm>
      </p:grpSpPr>
      <p:sp>
        <p:nvSpPr>
          <p:cNvPr id="253" name="Google Shape;253;p20"/>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
        <p:nvSpPr>
          <p:cNvPr id="254" name="Google Shape;254;p20"/>
          <p:cNvSpPr/>
          <p:nvPr/>
        </p:nvSpPr>
        <p:spPr>
          <a:xfrm>
            <a:off x="1422750" y="4013075"/>
            <a:ext cx="49269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7</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Data Governance:</a:t>
            </a:r>
            <a:endParaRPr b="0"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Roles and Responsibilities</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nvSpPr>
        <p:spPr>
          <a:xfrm>
            <a:off x="457200" y="447675"/>
            <a:ext cx="6842100" cy="9119400"/>
          </a:xfrm>
          <a:prstGeom prst="rect">
            <a:avLst/>
          </a:prstGeom>
          <a:noFill/>
          <a:ln>
            <a:noFill/>
          </a:ln>
        </p:spPr>
        <p:txBody>
          <a:bodyPr anchorCtr="0" anchor="t" bIns="91425" lIns="91425" spcFirstLastPara="1" rIns="91425" wrap="square" tIns="91425">
            <a:noAutofit/>
          </a:bodyPr>
          <a:lstStyle/>
          <a:p>
            <a:pPr indent="0" lvl="0" marL="0" marR="0" rtl="0" algn="just">
              <a:lnSpc>
                <a:spcPct val="170000"/>
              </a:lnSpc>
              <a:spcBef>
                <a:spcPts val="0"/>
              </a:spcBef>
              <a:spcAft>
                <a:spcPts val="0"/>
              </a:spcAft>
              <a:buClr>
                <a:srgbClr val="000000"/>
              </a:buClr>
              <a:buSzPts val="1600"/>
              <a:buFont typeface="Arial"/>
              <a:buNone/>
            </a:pPr>
            <a:r>
              <a:rPr lang="en" sz="1600">
                <a:solidFill>
                  <a:srgbClr val="525C65"/>
                </a:solidFill>
                <a:highlight>
                  <a:srgbClr val="FFFFFF"/>
                </a:highlight>
                <a:latin typeface="Open Sans"/>
                <a:ea typeface="Open Sans"/>
                <a:cs typeface="Open Sans"/>
                <a:sym typeface="Open Sans"/>
              </a:rPr>
              <a:t>Data owner (Jessica):</a:t>
            </a:r>
            <a:endParaRPr sz="1600">
              <a:solidFill>
                <a:srgbClr val="525C65"/>
              </a:solidFill>
              <a:highlight>
                <a:srgbClr val="FFFFFF"/>
              </a:highlight>
              <a:latin typeface="Open Sans"/>
              <a:ea typeface="Open Sans"/>
              <a:cs typeface="Open Sans"/>
              <a:sym typeface="Open Sans"/>
            </a:endParaRPr>
          </a:p>
          <a:p>
            <a:pPr indent="-330200" lvl="0" marL="457200" marR="0" rtl="0" algn="just">
              <a:lnSpc>
                <a:spcPct val="170000"/>
              </a:lnSpc>
              <a:spcBef>
                <a:spcPts val="0"/>
              </a:spcBef>
              <a:spcAft>
                <a:spcPts val="0"/>
              </a:spcAft>
              <a:buClr>
                <a:srgbClr val="525C65"/>
              </a:buClr>
              <a:buSzPts val="1600"/>
              <a:buFont typeface="Open Sans"/>
              <a:buChar char="-"/>
            </a:pPr>
            <a:r>
              <a:rPr lang="en" sz="1600">
                <a:solidFill>
                  <a:srgbClr val="525C65"/>
                </a:solidFill>
                <a:highlight>
                  <a:srgbClr val="FFFFFF"/>
                </a:highlight>
                <a:latin typeface="Open Sans"/>
                <a:ea typeface="Open Sans"/>
                <a:cs typeface="Open Sans"/>
                <a:sym typeface="Open Sans"/>
              </a:rPr>
              <a:t>Alert a new issue that her faced and data architecture can improve </a:t>
            </a:r>
            <a:r>
              <a:rPr b="1" lang="en" sz="1600">
                <a:solidFill>
                  <a:srgbClr val="525C65"/>
                </a:solidFill>
                <a:highlight>
                  <a:srgbClr val="FFFFFF"/>
                </a:highlight>
                <a:latin typeface="Open Sans"/>
                <a:ea typeface="Open Sans"/>
                <a:cs typeface="Open Sans"/>
                <a:sym typeface="Open Sans"/>
              </a:rPr>
              <a:t>data quality</a:t>
            </a:r>
            <a:r>
              <a:rPr lang="en" sz="1600">
                <a:solidFill>
                  <a:srgbClr val="525C65"/>
                </a:solidFill>
                <a:highlight>
                  <a:srgbClr val="FFFFFF"/>
                </a:highlight>
                <a:latin typeface="Open Sans"/>
                <a:ea typeface="Open Sans"/>
                <a:cs typeface="Open Sans"/>
                <a:sym typeface="Open Sans"/>
              </a:rPr>
              <a:t>.</a:t>
            </a:r>
            <a:endParaRPr sz="1600">
              <a:solidFill>
                <a:srgbClr val="525C65"/>
              </a:solidFill>
              <a:highlight>
                <a:srgbClr val="FFFFFF"/>
              </a:highlight>
              <a:latin typeface="Open Sans"/>
              <a:ea typeface="Open Sans"/>
              <a:cs typeface="Open Sans"/>
              <a:sym typeface="Open Sans"/>
            </a:endParaRPr>
          </a:p>
          <a:p>
            <a:pPr indent="-330200" lvl="0" marL="457200" marR="0" rtl="0" algn="just">
              <a:lnSpc>
                <a:spcPct val="170000"/>
              </a:lnSpc>
              <a:spcBef>
                <a:spcPts val="0"/>
              </a:spcBef>
              <a:spcAft>
                <a:spcPts val="0"/>
              </a:spcAft>
              <a:buClr>
                <a:srgbClr val="525C65"/>
              </a:buClr>
              <a:buSzPts val="1600"/>
              <a:buFont typeface="Open Sans"/>
              <a:buChar char="-"/>
            </a:pPr>
            <a:r>
              <a:rPr lang="en" sz="1600">
                <a:solidFill>
                  <a:srgbClr val="525C65"/>
                </a:solidFill>
                <a:highlight>
                  <a:srgbClr val="FFFFFF"/>
                </a:highlight>
                <a:latin typeface="Open Sans"/>
                <a:ea typeface="Open Sans"/>
                <a:cs typeface="Open Sans"/>
                <a:sym typeface="Open Sans"/>
              </a:rPr>
              <a:t>Give feedback about metadata, data architecture is a new role so he can not clearly understand every data so the with support from data owner the </a:t>
            </a:r>
            <a:r>
              <a:rPr b="1" lang="en" sz="1600">
                <a:solidFill>
                  <a:srgbClr val="525C65"/>
                </a:solidFill>
                <a:highlight>
                  <a:srgbClr val="FFFFFF"/>
                </a:highlight>
                <a:latin typeface="Open Sans"/>
                <a:ea typeface="Open Sans"/>
                <a:cs typeface="Open Sans"/>
                <a:sym typeface="Open Sans"/>
              </a:rPr>
              <a:t>metadata</a:t>
            </a:r>
            <a:r>
              <a:rPr lang="en" sz="1600">
                <a:solidFill>
                  <a:srgbClr val="525C65"/>
                </a:solidFill>
                <a:highlight>
                  <a:srgbClr val="FFFFFF"/>
                </a:highlight>
                <a:latin typeface="Open Sans"/>
                <a:ea typeface="Open Sans"/>
                <a:cs typeface="Open Sans"/>
                <a:sym typeface="Open Sans"/>
              </a:rPr>
              <a:t> will more useful and correct.</a:t>
            </a:r>
            <a:endParaRPr sz="1600">
              <a:solidFill>
                <a:srgbClr val="525C65"/>
              </a:solidFill>
              <a:highlight>
                <a:srgbClr val="FFFFFF"/>
              </a:highlight>
              <a:latin typeface="Open Sans"/>
              <a:ea typeface="Open Sans"/>
              <a:cs typeface="Open Sans"/>
              <a:sym typeface="Open Sans"/>
            </a:endParaRPr>
          </a:p>
          <a:p>
            <a:pPr indent="0" lvl="0" marL="0" marR="0" rtl="0" algn="just">
              <a:lnSpc>
                <a:spcPct val="170000"/>
              </a:lnSpc>
              <a:spcBef>
                <a:spcPts val="0"/>
              </a:spcBef>
              <a:spcAft>
                <a:spcPts val="0"/>
              </a:spcAft>
              <a:buNone/>
            </a:pPr>
            <a:r>
              <a:rPr lang="en" sz="1600">
                <a:solidFill>
                  <a:srgbClr val="525C65"/>
                </a:solidFill>
                <a:highlight>
                  <a:srgbClr val="FFFFFF"/>
                </a:highlight>
                <a:latin typeface="Open Sans"/>
                <a:ea typeface="Open Sans"/>
                <a:cs typeface="Open Sans"/>
                <a:sym typeface="Open Sans"/>
              </a:rPr>
              <a:t>Developer:</a:t>
            </a:r>
            <a:endParaRPr sz="1600">
              <a:solidFill>
                <a:srgbClr val="525C65"/>
              </a:solidFill>
              <a:highlight>
                <a:srgbClr val="FFFFFF"/>
              </a:highlight>
              <a:latin typeface="Open Sans"/>
              <a:ea typeface="Open Sans"/>
              <a:cs typeface="Open Sans"/>
              <a:sym typeface="Open Sans"/>
            </a:endParaRPr>
          </a:p>
          <a:p>
            <a:pPr indent="-330200" lvl="0" marL="457200" marR="0" rtl="0" algn="just">
              <a:lnSpc>
                <a:spcPct val="170000"/>
              </a:lnSpc>
              <a:spcBef>
                <a:spcPts val="0"/>
              </a:spcBef>
              <a:spcAft>
                <a:spcPts val="0"/>
              </a:spcAft>
              <a:buClr>
                <a:srgbClr val="525C65"/>
              </a:buClr>
              <a:buSzPts val="1600"/>
              <a:buFont typeface="Open Sans"/>
              <a:buChar char="-"/>
            </a:pPr>
            <a:r>
              <a:rPr lang="en" sz="1600">
                <a:solidFill>
                  <a:srgbClr val="525C65"/>
                </a:solidFill>
                <a:highlight>
                  <a:srgbClr val="FFFFFF"/>
                </a:highlight>
                <a:latin typeface="Open Sans"/>
                <a:ea typeface="Open Sans"/>
                <a:cs typeface="Open Sans"/>
                <a:sym typeface="Open Sans"/>
              </a:rPr>
              <a:t>Responsibility</a:t>
            </a:r>
            <a:r>
              <a:rPr lang="en" sz="1600">
                <a:solidFill>
                  <a:srgbClr val="525C65"/>
                </a:solidFill>
                <a:highlight>
                  <a:srgbClr val="FFFFFF"/>
                </a:highlight>
                <a:latin typeface="Open Sans"/>
                <a:ea typeface="Open Sans"/>
                <a:cs typeface="Open Sans"/>
                <a:sym typeface="Open Sans"/>
              </a:rPr>
              <a:t> to apply a new validation rule to fix the </a:t>
            </a:r>
            <a:r>
              <a:rPr b="1" lang="en" sz="1600">
                <a:solidFill>
                  <a:srgbClr val="525C65"/>
                </a:solidFill>
                <a:highlight>
                  <a:srgbClr val="FFFFFF"/>
                </a:highlight>
                <a:latin typeface="Open Sans"/>
                <a:ea typeface="Open Sans"/>
                <a:cs typeface="Open Sans"/>
                <a:sym typeface="Open Sans"/>
              </a:rPr>
              <a:t>data quality</a:t>
            </a:r>
            <a:r>
              <a:rPr lang="en" sz="1600">
                <a:solidFill>
                  <a:srgbClr val="525C65"/>
                </a:solidFill>
                <a:highlight>
                  <a:srgbClr val="FFFFFF"/>
                </a:highlight>
                <a:latin typeface="Open Sans"/>
                <a:ea typeface="Open Sans"/>
                <a:cs typeface="Open Sans"/>
                <a:sym typeface="Open Sans"/>
              </a:rPr>
              <a:t> issue.</a:t>
            </a:r>
            <a:endParaRPr sz="1600">
              <a:solidFill>
                <a:srgbClr val="525C65"/>
              </a:solidFill>
              <a:highlight>
                <a:srgbClr val="FFFFFF"/>
              </a:highlight>
              <a:latin typeface="Open Sans"/>
              <a:ea typeface="Open Sans"/>
              <a:cs typeface="Open Sans"/>
              <a:sym typeface="Open Sans"/>
            </a:endParaRPr>
          </a:p>
          <a:p>
            <a:pPr indent="0" lvl="0" marL="0" marR="0" rtl="0" algn="just">
              <a:lnSpc>
                <a:spcPct val="170000"/>
              </a:lnSpc>
              <a:spcBef>
                <a:spcPts val="0"/>
              </a:spcBef>
              <a:spcAft>
                <a:spcPts val="0"/>
              </a:spcAft>
              <a:buNone/>
            </a:pPr>
            <a:r>
              <a:rPr lang="en" sz="1600">
                <a:solidFill>
                  <a:srgbClr val="525C65"/>
                </a:solidFill>
                <a:highlight>
                  <a:srgbClr val="FFFFFF"/>
                </a:highlight>
                <a:latin typeface="Open Sans"/>
                <a:ea typeface="Open Sans"/>
                <a:cs typeface="Open Sans"/>
                <a:sym typeface="Open Sans"/>
              </a:rPr>
              <a:t>Data engineer:</a:t>
            </a:r>
            <a:endParaRPr sz="1600">
              <a:solidFill>
                <a:srgbClr val="525C65"/>
              </a:solidFill>
              <a:highlight>
                <a:srgbClr val="FFFFFF"/>
              </a:highlight>
              <a:latin typeface="Open Sans"/>
              <a:ea typeface="Open Sans"/>
              <a:cs typeface="Open Sans"/>
              <a:sym typeface="Open Sans"/>
            </a:endParaRPr>
          </a:p>
          <a:p>
            <a:pPr indent="-330200" lvl="0" marL="457200" marR="0" rtl="0" algn="just">
              <a:lnSpc>
                <a:spcPct val="170000"/>
              </a:lnSpc>
              <a:spcBef>
                <a:spcPts val="0"/>
              </a:spcBef>
              <a:spcAft>
                <a:spcPts val="0"/>
              </a:spcAft>
              <a:buClr>
                <a:srgbClr val="525C65"/>
              </a:buClr>
              <a:buSzPts val="1600"/>
              <a:buFont typeface="Open Sans"/>
              <a:buChar char="-"/>
            </a:pPr>
            <a:r>
              <a:rPr lang="en" sz="1600">
                <a:solidFill>
                  <a:srgbClr val="525C65"/>
                </a:solidFill>
                <a:highlight>
                  <a:srgbClr val="FFFFFF"/>
                </a:highlight>
                <a:latin typeface="Open Sans"/>
                <a:ea typeface="Open Sans"/>
                <a:cs typeface="Open Sans"/>
                <a:sym typeface="Open Sans"/>
              </a:rPr>
              <a:t>DE will own the data flow of </a:t>
            </a:r>
            <a:r>
              <a:rPr lang="en" sz="1600">
                <a:solidFill>
                  <a:srgbClr val="525C65"/>
                </a:solidFill>
                <a:highlight>
                  <a:srgbClr val="FFFFFF"/>
                </a:highlight>
                <a:latin typeface="Open Sans"/>
                <a:ea typeface="Open Sans"/>
                <a:cs typeface="Open Sans"/>
                <a:sym typeface="Open Sans"/>
              </a:rPr>
              <a:t>company</a:t>
            </a:r>
            <a:r>
              <a:rPr lang="en" sz="1600">
                <a:solidFill>
                  <a:srgbClr val="525C65"/>
                </a:solidFill>
                <a:highlight>
                  <a:srgbClr val="FFFFFF"/>
                </a:highlight>
                <a:latin typeface="Open Sans"/>
                <a:ea typeface="Open Sans"/>
                <a:cs typeface="Open Sans"/>
                <a:sym typeface="Open Sans"/>
              </a:rPr>
              <a:t> so with a new flow (have </a:t>
            </a:r>
            <a:r>
              <a:rPr b="1" lang="en" sz="1600">
                <a:solidFill>
                  <a:srgbClr val="525C65"/>
                </a:solidFill>
                <a:highlight>
                  <a:srgbClr val="FFFFFF"/>
                </a:highlight>
                <a:latin typeface="Open Sans"/>
                <a:ea typeface="Open Sans"/>
                <a:cs typeface="Open Sans"/>
                <a:sym typeface="Open Sans"/>
              </a:rPr>
              <a:t>master data</a:t>
            </a:r>
            <a:r>
              <a:rPr lang="en" sz="1600">
                <a:solidFill>
                  <a:srgbClr val="525C65"/>
                </a:solidFill>
                <a:highlight>
                  <a:srgbClr val="FFFFFF"/>
                </a:highlight>
                <a:latin typeface="Open Sans"/>
                <a:ea typeface="Open Sans"/>
                <a:cs typeface="Open Sans"/>
                <a:sym typeface="Open Sans"/>
              </a:rPr>
              <a:t> stage before load to the data warehouse) data </a:t>
            </a:r>
            <a:r>
              <a:rPr lang="en" sz="1600">
                <a:solidFill>
                  <a:srgbClr val="525C65"/>
                </a:solidFill>
                <a:highlight>
                  <a:srgbClr val="FFFFFF"/>
                </a:highlight>
                <a:latin typeface="Open Sans"/>
                <a:ea typeface="Open Sans"/>
                <a:cs typeface="Open Sans"/>
                <a:sym typeface="Open Sans"/>
              </a:rPr>
              <a:t>architecture</a:t>
            </a:r>
            <a:r>
              <a:rPr lang="en" sz="1600">
                <a:solidFill>
                  <a:srgbClr val="525C65"/>
                </a:solidFill>
                <a:highlight>
                  <a:srgbClr val="FFFFFF"/>
                </a:highlight>
                <a:latin typeface="Open Sans"/>
                <a:ea typeface="Open Sans"/>
                <a:cs typeface="Open Sans"/>
                <a:sym typeface="Open Sans"/>
              </a:rPr>
              <a:t> need to work closely with DE to make sure can implement as well as tracking issue with </a:t>
            </a:r>
            <a:r>
              <a:rPr b="1" lang="en" sz="1600">
                <a:solidFill>
                  <a:srgbClr val="525C65"/>
                </a:solidFill>
                <a:highlight>
                  <a:srgbClr val="FFFFFF"/>
                </a:highlight>
                <a:latin typeface="Open Sans"/>
                <a:ea typeface="Open Sans"/>
                <a:cs typeface="Open Sans"/>
                <a:sym typeface="Open Sans"/>
              </a:rPr>
              <a:t>master data.</a:t>
            </a:r>
            <a:endParaRPr b="1" sz="1600">
              <a:solidFill>
                <a:srgbClr val="525C65"/>
              </a:solidFill>
              <a:highlight>
                <a:srgbClr val="FFFFFF"/>
              </a:highlight>
              <a:latin typeface="Open Sans"/>
              <a:ea typeface="Open Sans"/>
              <a:cs typeface="Open Sans"/>
              <a:sym typeface="Open Sans"/>
            </a:endParaRPr>
          </a:p>
          <a:p>
            <a:pPr indent="-330200" lvl="0" marL="457200" marR="0" rtl="0" algn="just">
              <a:lnSpc>
                <a:spcPct val="170000"/>
              </a:lnSpc>
              <a:spcBef>
                <a:spcPts val="0"/>
              </a:spcBef>
              <a:spcAft>
                <a:spcPts val="0"/>
              </a:spcAft>
              <a:buClr>
                <a:srgbClr val="525C65"/>
              </a:buClr>
              <a:buSzPts val="1600"/>
              <a:buFont typeface="Open Sans"/>
              <a:buChar char="-"/>
            </a:pPr>
            <a:r>
              <a:rPr lang="en" sz="1600">
                <a:solidFill>
                  <a:srgbClr val="525C65"/>
                </a:solidFill>
                <a:highlight>
                  <a:srgbClr val="FFFFFF"/>
                </a:highlight>
                <a:latin typeface="Open Sans"/>
                <a:ea typeface="Open Sans"/>
                <a:cs typeface="Open Sans"/>
                <a:sym typeface="Open Sans"/>
              </a:rPr>
              <a:t>This role is a new role so will prefer people have knowledge about ecomerce or retail. This knowledge will very helpful in situation company will have a lot of initiative in the future.</a:t>
            </a:r>
            <a:endParaRPr sz="1600">
              <a:solidFill>
                <a:srgbClr val="525C65"/>
              </a:solidFill>
              <a:highlight>
                <a:srgbClr val="FFFFFF"/>
              </a:highlight>
              <a:latin typeface="Open Sans"/>
              <a:ea typeface="Open Sans"/>
              <a:cs typeface="Open Sans"/>
              <a:sym typeface="Open Sans"/>
            </a:endParaRPr>
          </a:p>
          <a:p>
            <a:pPr indent="0" lvl="0" marL="0" marR="0" rtl="0" algn="just">
              <a:lnSpc>
                <a:spcPct val="170000"/>
              </a:lnSpc>
              <a:spcBef>
                <a:spcPts val="1100"/>
              </a:spcBef>
              <a:spcAft>
                <a:spcPts val="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a:p>
            <a:pPr indent="0" lvl="0" marL="0" marR="0" rtl="0" algn="just">
              <a:lnSpc>
                <a:spcPct val="170000"/>
              </a:lnSpc>
              <a:spcBef>
                <a:spcPts val="1100"/>
              </a:spcBef>
              <a:spcAft>
                <a:spcPts val="110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263" name="Shape 263"/>
        <p:cNvGrpSpPr/>
        <p:nvPr/>
      </p:nvGrpSpPr>
      <p:grpSpPr>
        <a:xfrm>
          <a:off x="0" y="0"/>
          <a:ext cx="0" cy="0"/>
          <a:chOff x="0" y="0"/>
          <a:chExt cx="0" cy="0"/>
        </a:xfrm>
      </p:grpSpPr>
      <p:sp>
        <p:nvSpPr>
          <p:cNvPr id="264" name="Google Shape;264;p22"/>
          <p:cNvSpPr/>
          <p:nvPr/>
        </p:nvSpPr>
        <p:spPr>
          <a:xfrm>
            <a:off x="1422750" y="4013075"/>
            <a:ext cx="49269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Standout Suggestions</a:t>
            </a:r>
            <a:endParaRPr b="0" i="0" sz="3000" u="none" cap="none" strike="noStrike">
              <a:solidFill>
                <a:srgbClr val="FFFFFF"/>
              </a:solidFill>
              <a:latin typeface="Open Sans"/>
              <a:ea typeface="Open Sans"/>
              <a:cs typeface="Open Sans"/>
              <a:sym typeface="Open Sans"/>
            </a:endParaRPr>
          </a:p>
        </p:txBody>
      </p:sp>
      <p:sp>
        <p:nvSpPr>
          <p:cNvPr id="265" name="Google Shape;265;p22"/>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nvSpPr>
        <p:spPr>
          <a:xfrm>
            <a:off x="457200" y="504825"/>
            <a:ext cx="6858000" cy="7983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2E3D49"/>
              </a:buClr>
              <a:buSzPts val="1800"/>
              <a:buFont typeface="Open Sans"/>
              <a:buAutoNum type="arabicPeriod"/>
            </a:pPr>
            <a:r>
              <a:rPr b="0" i="0" lang="en" sz="1600" u="none" cap="none" strike="noStrike">
                <a:solidFill>
                  <a:srgbClr val="525C65"/>
                </a:solidFill>
                <a:highlight>
                  <a:srgbClr val="FFFFFF"/>
                </a:highlight>
                <a:latin typeface="Open Sans"/>
                <a:ea typeface="Open Sans"/>
                <a:cs typeface="Open Sans"/>
                <a:sym typeface="Open Sans"/>
              </a:rPr>
              <a:t>Create a Business Glossary for SneakerPark and define common terms such as Item, Buyer, etc. Think and discuss how SneakerPark can improve on the consistency of the terms that its systems currently use. (You can use the “Business Glossary” tab of the same Sheets template you’ve been using for the other parts of this project to get you started.)</a:t>
            </a:r>
            <a:endParaRPr b="0" i="0" sz="1600" u="none" cap="none" strike="noStrike">
              <a:solidFill>
                <a:srgbClr val="525C65"/>
              </a:solidFill>
              <a:highlight>
                <a:srgbClr val="FFFFFF"/>
              </a:highlight>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a:p>
            <a:pPr indent="-342900" lvl="0" marL="457200" marR="0" rtl="0" algn="l">
              <a:lnSpc>
                <a:spcPct val="115000"/>
              </a:lnSpc>
              <a:spcBef>
                <a:spcPts val="0"/>
              </a:spcBef>
              <a:spcAft>
                <a:spcPts val="0"/>
              </a:spcAft>
              <a:buClr>
                <a:srgbClr val="2E3D49"/>
              </a:buClr>
              <a:buSzPts val="1800"/>
              <a:buFont typeface="Open Sans"/>
              <a:buAutoNum type="arabicPeriod"/>
            </a:pPr>
            <a:r>
              <a:rPr b="0" i="0" lang="en" sz="1600" u="none" cap="none" strike="noStrike">
                <a:solidFill>
                  <a:srgbClr val="525C65"/>
                </a:solidFill>
                <a:highlight>
                  <a:srgbClr val="FFFFFF"/>
                </a:highlight>
                <a:latin typeface="Open Sans"/>
                <a:ea typeface="Open Sans"/>
                <a:cs typeface="Open Sans"/>
                <a:sym typeface="Open Sans"/>
              </a:rPr>
              <a:t>Document SneakerPark’s current naming conventions. Can you think of any improvements?  (You can use the “Standard Naming Conventions” tab of the same Sheets template you’ve been using for the other parts of this project to get you started.) Some examples of Naming Conventions include;</a:t>
            </a:r>
            <a:endParaRPr b="0" i="0" sz="1600" u="none" cap="none" strike="noStrike">
              <a:solidFill>
                <a:srgbClr val="525C65"/>
              </a:solidFill>
              <a:highlight>
                <a:srgbClr val="FFFFFF"/>
              </a:highlight>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a:p>
            <a:pPr indent="-330200" lvl="0" marL="914400" marR="0" rtl="0" algn="l">
              <a:lnSpc>
                <a:spcPct val="115000"/>
              </a:lnSpc>
              <a:spcBef>
                <a:spcPts val="0"/>
              </a:spcBef>
              <a:spcAft>
                <a:spcPts val="0"/>
              </a:spcAft>
              <a:buClr>
                <a:srgbClr val="525C65"/>
              </a:buClr>
              <a:buSzPts val="1600"/>
              <a:buFont typeface="Open Sans"/>
              <a:buChar char="●"/>
            </a:pPr>
            <a:r>
              <a:rPr b="0" i="0" lang="en" sz="1600" u="none" cap="none" strike="noStrike">
                <a:solidFill>
                  <a:srgbClr val="525C65"/>
                </a:solidFill>
                <a:highlight>
                  <a:srgbClr val="FFFFFF"/>
                </a:highlight>
                <a:latin typeface="Open Sans"/>
                <a:ea typeface="Open Sans"/>
                <a:cs typeface="Open Sans"/>
                <a:sym typeface="Open Sans"/>
              </a:rPr>
              <a:t>Do not use spaces or special characters.</a:t>
            </a:r>
            <a:endParaRPr b="0" i="0" sz="1600" u="none" cap="none" strike="noStrike">
              <a:solidFill>
                <a:srgbClr val="525C65"/>
              </a:solidFill>
              <a:highlight>
                <a:srgbClr val="FFFFFF"/>
              </a:highlight>
              <a:latin typeface="Open Sans"/>
              <a:ea typeface="Open Sans"/>
              <a:cs typeface="Open Sans"/>
              <a:sym typeface="Open Sans"/>
            </a:endParaRPr>
          </a:p>
          <a:p>
            <a:pPr indent="-330200" lvl="0" marL="914400" marR="0" rtl="0" algn="l">
              <a:lnSpc>
                <a:spcPct val="115000"/>
              </a:lnSpc>
              <a:spcBef>
                <a:spcPts val="0"/>
              </a:spcBef>
              <a:spcAft>
                <a:spcPts val="0"/>
              </a:spcAft>
              <a:buClr>
                <a:srgbClr val="525C65"/>
              </a:buClr>
              <a:buSzPts val="1600"/>
              <a:buFont typeface="Open Sans"/>
              <a:buChar char="●"/>
            </a:pPr>
            <a:r>
              <a:rPr b="0" i="0" lang="en" sz="1600" u="none" cap="none" strike="noStrike">
                <a:solidFill>
                  <a:srgbClr val="525C65"/>
                </a:solidFill>
                <a:highlight>
                  <a:srgbClr val="FFFFFF"/>
                </a:highlight>
                <a:latin typeface="Open Sans"/>
                <a:ea typeface="Open Sans"/>
                <a:cs typeface="Open Sans"/>
                <a:sym typeface="Open Sans"/>
              </a:rPr>
              <a:t>Use only LOWERCASE.</a:t>
            </a:r>
            <a:endParaRPr b="0" i="0" sz="1600" u="none" cap="none" strike="noStrike">
              <a:solidFill>
                <a:srgbClr val="525C65"/>
              </a:solidFill>
              <a:highlight>
                <a:srgbClr val="FFFFFF"/>
              </a:highlight>
              <a:latin typeface="Open Sans"/>
              <a:ea typeface="Open Sans"/>
              <a:cs typeface="Open Sans"/>
              <a:sym typeface="Open Sans"/>
            </a:endParaRPr>
          </a:p>
          <a:p>
            <a:pPr indent="-330200" lvl="0" marL="914400" marR="0" rtl="0" algn="l">
              <a:lnSpc>
                <a:spcPct val="115000"/>
              </a:lnSpc>
              <a:spcBef>
                <a:spcPts val="0"/>
              </a:spcBef>
              <a:spcAft>
                <a:spcPts val="0"/>
              </a:spcAft>
              <a:buClr>
                <a:srgbClr val="525C65"/>
              </a:buClr>
              <a:buSzPts val="1600"/>
              <a:buFont typeface="Open Sans"/>
              <a:buChar char="●"/>
            </a:pPr>
            <a:r>
              <a:rPr b="0" i="0" lang="en" sz="1600" u="none" cap="none" strike="noStrike">
                <a:solidFill>
                  <a:srgbClr val="525C65"/>
                </a:solidFill>
                <a:highlight>
                  <a:srgbClr val="FFFFFF"/>
                </a:highlight>
                <a:latin typeface="Open Sans"/>
                <a:ea typeface="Open Sans"/>
                <a:cs typeface="Open Sans"/>
                <a:sym typeface="Open Sans"/>
              </a:rPr>
              <a:t>All identifier fields should end in “_id”.</a:t>
            </a:r>
            <a:endParaRPr b="0" i="0" sz="1600" u="none" cap="none" strike="noStrike">
              <a:solidFill>
                <a:srgbClr val="525C65"/>
              </a:solidFill>
              <a:highlight>
                <a:srgbClr val="FFFFFF"/>
              </a:highlight>
              <a:latin typeface="Open Sans"/>
              <a:ea typeface="Open Sans"/>
              <a:cs typeface="Open Sans"/>
              <a:sym typeface="Open Sans"/>
            </a:endParaRPr>
          </a:p>
          <a:p>
            <a:pPr indent="-330200" lvl="0" marL="914400" marR="0" rtl="0" algn="l">
              <a:lnSpc>
                <a:spcPct val="115000"/>
              </a:lnSpc>
              <a:spcBef>
                <a:spcPts val="0"/>
              </a:spcBef>
              <a:spcAft>
                <a:spcPts val="0"/>
              </a:spcAft>
              <a:buClr>
                <a:srgbClr val="525C65"/>
              </a:buClr>
              <a:buSzPts val="1600"/>
              <a:buFont typeface="Open Sans"/>
              <a:buChar char="●"/>
            </a:pPr>
            <a:r>
              <a:rPr b="0" i="0" lang="en" sz="1600" u="none" cap="none" strike="noStrike">
                <a:solidFill>
                  <a:srgbClr val="525C65"/>
                </a:solidFill>
                <a:highlight>
                  <a:srgbClr val="FFFFFF"/>
                </a:highlight>
                <a:latin typeface="Open Sans"/>
                <a:ea typeface="Open Sans"/>
                <a:cs typeface="Open Sans"/>
                <a:sym typeface="Open Sans"/>
              </a:rPr>
              <a:t>Avoid acronyms and abbreviations.</a:t>
            </a:r>
            <a:endParaRPr b="0" i="0" sz="1600" u="none" cap="none" strike="noStrike">
              <a:solidFill>
                <a:srgbClr val="525C65"/>
              </a:solidFill>
              <a:highlight>
                <a:srgbClr val="FFFFFF"/>
              </a:highlight>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525C65"/>
              </a:solidFill>
              <a:highlight>
                <a:srgbClr val="FFFFFF"/>
              </a:highlight>
              <a:latin typeface="Open Sans"/>
              <a:ea typeface="Open Sans"/>
              <a:cs typeface="Open Sans"/>
              <a:sym typeface="Open Sans"/>
            </a:endParaRPr>
          </a:p>
          <a:p>
            <a:pPr indent="-342900" lvl="0" marL="457200" marR="0" rtl="0" algn="l">
              <a:lnSpc>
                <a:spcPct val="115000"/>
              </a:lnSpc>
              <a:spcBef>
                <a:spcPts val="0"/>
              </a:spcBef>
              <a:spcAft>
                <a:spcPts val="0"/>
              </a:spcAft>
              <a:buClr>
                <a:srgbClr val="2E3D49"/>
              </a:buClr>
              <a:buSzPts val="1800"/>
              <a:buFont typeface="Open Sans"/>
              <a:buAutoNum type="arabicPeriod"/>
            </a:pPr>
            <a:r>
              <a:rPr b="0" i="0" lang="en" sz="1600" u="none" cap="none" strike="noStrike">
                <a:solidFill>
                  <a:srgbClr val="525C65"/>
                </a:solidFill>
                <a:highlight>
                  <a:srgbClr val="FFFFFF"/>
                </a:highlight>
                <a:latin typeface="Open Sans"/>
                <a:ea typeface="Open Sans"/>
                <a:cs typeface="Open Sans"/>
                <a:sym typeface="Open Sans"/>
              </a:rPr>
              <a:t>Write SQL scripts for the matching rules that you’ve created in Step 6. </a:t>
            </a:r>
            <a:endParaRPr b="0" i="0" sz="1800" u="none" cap="none" strike="noStrike">
              <a:solidFill>
                <a:srgbClr val="2E3D4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264895" y="403546"/>
            <a:ext cx="7242600" cy="111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t>Background (cont’d)</a:t>
            </a:r>
            <a:endParaRPr/>
          </a:p>
        </p:txBody>
      </p:sp>
      <p:sp>
        <p:nvSpPr>
          <p:cNvPr id="147" name="Google Shape;147;p5"/>
          <p:cNvSpPr txBox="1"/>
          <p:nvPr/>
        </p:nvSpPr>
        <p:spPr>
          <a:xfrm>
            <a:off x="228600" y="1562100"/>
            <a:ext cx="6876900" cy="24264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70000"/>
              </a:lnSpc>
              <a:spcBef>
                <a:spcPts val="0"/>
              </a:spcBef>
              <a:spcAft>
                <a:spcPts val="0"/>
              </a:spcAft>
              <a:buClr>
                <a:srgbClr val="525C65"/>
              </a:buClr>
              <a:buSzPts val="1800"/>
              <a:buFont typeface="Open Sans"/>
              <a:buChar char="●"/>
            </a:pPr>
            <a:r>
              <a:rPr b="0" i="0" lang="en" sz="1800" u="none" cap="none" strike="noStrike">
                <a:solidFill>
                  <a:srgbClr val="525C65"/>
                </a:solidFill>
                <a:highlight>
                  <a:srgbClr val="FFFFFF"/>
                </a:highlight>
                <a:latin typeface="Open Sans"/>
                <a:ea typeface="Open Sans"/>
                <a:cs typeface="Open Sans"/>
                <a:sym typeface="Open Sans"/>
              </a:rPr>
              <a:t>Below you can see a diagram that will hopefully help you visualize some of SneakerPark's business processes. Keep in mind that it does not capture ALL processes and every nuance, but simply serves as another artifact to use in your project.</a:t>
            </a:r>
            <a:endParaRPr b="0" i="0" sz="1800" u="none" cap="none" strike="noStrike">
              <a:solidFill>
                <a:srgbClr val="525C65"/>
              </a:solidFill>
              <a:highlight>
                <a:srgbClr val="FFFFFF"/>
              </a:highlight>
              <a:latin typeface="Open Sans"/>
              <a:ea typeface="Open Sans"/>
              <a:cs typeface="Open Sans"/>
              <a:sym typeface="Open Sans"/>
            </a:endParaRPr>
          </a:p>
        </p:txBody>
      </p:sp>
      <p:pic>
        <p:nvPicPr>
          <p:cNvPr id="148" name="Google Shape;148;p5"/>
          <p:cNvPicPr preferRelativeResize="0"/>
          <p:nvPr/>
        </p:nvPicPr>
        <p:blipFill rotWithShape="1">
          <a:blip r:embed="rId3">
            <a:alphaModFix/>
          </a:blip>
          <a:srcRect b="0" l="0" r="0" t="0"/>
          <a:stretch/>
        </p:blipFill>
        <p:spPr>
          <a:xfrm>
            <a:off x="152400" y="4140900"/>
            <a:ext cx="7467599" cy="470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152" name="Shape 152"/>
        <p:cNvGrpSpPr/>
        <p:nvPr/>
      </p:nvGrpSpPr>
      <p:grpSpPr>
        <a:xfrm>
          <a:off x="0" y="0"/>
          <a:ext cx="0" cy="0"/>
          <a:chOff x="0" y="0"/>
          <a:chExt cx="0" cy="0"/>
        </a:xfrm>
      </p:grpSpPr>
      <p:sp>
        <p:nvSpPr>
          <p:cNvPr id="153" name="Google Shape;153;p6"/>
          <p:cNvSpPr/>
          <p:nvPr/>
        </p:nvSpPr>
        <p:spPr>
          <a:xfrm>
            <a:off x="3582591" y="3663029"/>
            <a:ext cx="607200" cy="74400"/>
          </a:xfrm>
          <a:prstGeom prst="rect">
            <a:avLst/>
          </a:prstGeom>
          <a:solidFill>
            <a:srgbClr val="02B4E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
        <p:nvSpPr>
          <p:cNvPr id="154" name="Google Shape;154;p6"/>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
        <p:nvSpPr>
          <p:cNvPr id="155" name="Google Shape;155;p6"/>
          <p:cNvSpPr/>
          <p:nvPr/>
        </p:nvSpPr>
        <p:spPr>
          <a:xfrm>
            <a:off x="911700" y="4003550"/>
            <a:ext cx="59490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1</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Enterprise Data Catalog          Part 1: Enterprise Data Model</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nvSpPr>
        <p:spPr>
          <a:xfrm>
            <a:off x="0" y="-352425"/>
            <a:ext cx="7772400" cy="3977100"/>
          </a:xfrm>
          <a:prstGeom prst="rect">
            <a:avLst/>
          </a:prstGeom>
          <a:noFill/>
          <a:ln>
            <a:noFill/>
          </a:ln>
        </p:spPr>
        <p:txBody>
          <a:bodyPr anchorCtr="0" anchor="t" bIns="91425" lIns="91425" spcFirstLastPara="1" rIns="91425" wrap="square" tIns="91425">
            <a:noAutofit/>
          </a:bodyPr>
          <a:lstStyle/>
          <a:p>
            <a:pPr indent="0" lvl="0" marL="241300" marR="241300" rtl="0" algn="just">
              <a:lnSpc>
                <a:spcPct val="170000"/>
              </a:lnSpc>
              <a:spcBef>
                <a:spcPts val="3800"/>
              </a:spcBef>
              <a:spcAft>
                <a:spcPts val="1100"/>
              </a:spcAft>
              <a:buClr>
                <a:srgbClr val="000000"/>
              </a:buClr>
              <a:buSzPts val="1600"/>
              <a:buFont typeface="Arial"/>
              <a:buNone/>
            </a:pPr>
            <a:r>
              <a:rPr b="0" i="0" lang="en" sz="1600" u="none" cap="none" strike="noStrike">
                <a:solidFill>
                  <a:srgbClr val="525C65"/>
                </a:solidFill>
                <a:highlight>
                  <a:srgbClr val="FFFFFF"/>
                </a:highlight>
                <a:latin typeface="Open Sans"/>
                <a:ea typeface="Open Sans"/>
                <a:cs typeface="Open Sans"/>
                <a:sym typeface="Open Sans"/>
              </a:rPr>
              <a:t>Create a </a:t>
            </a:r>
            <a:r>
              <a:rPr b="1" i="0" lang="en" sz="1600" u="none" cap="none" strike="noStrike">
                <a:solidFill>
                  <a:srgbClr val="525C65"/>
                </a:solidFill>
                <a:highlight>
                  <a:srgbClr val="FFFFFF"/>
                </a:highlight>
                <a:latin typeface="Open Sans"/>
                <a:ea typeface="Open Sans"/>
                <a:cs typeface="Open Sans"/>
                <a:sym typeface="Open Sans"/>
              </a:rPr>
              <a:t>conceptual</a:t>
            </a:r>
            <a:r>
              <a:rPr b="0" i="0" lang="en" sz="1600" u="none" cap="none" strike="noStrike">
                <a:solidFill>
                  <a:srgbClr val="525C65"/>
                </a:solidFill>
                <a:highlight>
                  <a:srgbClr val="FFFFFF"/>
                </a:highlight>
                <a:latin typeface="Open Sans"/>
                <a:ea typeface="Open Sans"/>
                <a:cs typeface="Open Sans"/>
                <a:sym typeface="Open Sans"/>
              </a:rPr>
              <a:t> data model that will provide SneakerPark with a holistic view of its data systems and help you grasp the organization's </a:t>
            </a:r>
            <a:r>
              <a:rPr b="1" i="0" lang="en" sz="1600" u="none" cap="none" strike="noStrike">
                <a:solidFill>
                  <a:srgbClr val="525C65"/>
                </a:solidFill>
                <a:highlight>
                  <a:srgbClr val="FFFFFF"/>
                </a:highlight>
                <a:latin typeface="Open Sans"/>
                <a:ea typeface="Open Sans"/>
                <a:cs typeface="Open Sans"/>
                <a:sym typeface="Open Sans"/>
              </a:rPr>
              <a:t>important entities and relationships</a:t>
            </a:r>
            <a:r>
              <a:rPr b="0" i="0" lang="en" sz="1600" u="none" cap="none" strike="noStrike">
                <a:solidFill>
                  <a:srgbClr val="525C65"/>
                </a:solidFill>
                <a:highlight>
                  <a:srgbClr val="FFFFFF"/>
                </a:highlight>
                <a:latin typeface="Open Sans"/>
                <a:ea typeface="Open Sans"/>
                <a:cs typeface="Open Sans"/>
                <a:sym typeface="Open Sans"/>
              </a:rPr>
              <a:t>, which will be instrumental as you move further in the project. You can use Lucidchart or any other diagramming tool of your choice, but please use the Crow’s Foot/IE Notation and please be sure to indicate both cardinality (the type of a relationship such as 1:N or N:N) and optionality (whether the relationship is optional or mandatory).</a:t>
            </a:r>
            <a:endParaRPr b="0" i="0" sz="1600" u="none" cap="none" strike="noStrike">
              <a:solidFill>
                <a:srgbClr val="525C65"/>
              </a:solidFill>
              <a:highlight>
                <a:srgbClr val="FFFFFF"/>
              </a:highlight>
              <a:latin typeface="Open Sans"/>
              <a:ea typeface="Open Sans"/>
              <a:cs typeface="Open Sans"/>
              <a:sym typeface="Open Sans"/>
            </a:endParaRPr>
          </a:p>
        </p:txBody>
      </p:sp>
      <p:pic>
        <p:nvPicPr>
          <p:cNvPr id="161" name="Google Shape;161;p7"/>
          <p:cNvPicPr preferRelativeResize="0"/>
          <p:nvPr/>
        </p:nvPicPr>
        <p:blipFill rotWithShape="1">
          <a:blip r:embed="rId3">
            <a:alphaModFix/>
          </a:blip>
          <a:srcRect b="0" l="0" r="0" t="0"/>
          <a:stretch/>
        </p:blipFill>
        <p:spPr>
          <a:xfrm>
            <a:off x="1395550" y="4276725"/>
            <a:ext cx="4781550" cy="150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nvSpPr>
        <p:spPr>
          <a:xfrm>
            <a:off x="466650" y="467050"/>
            <a:ext cx="6839100" cy="800100"/>
          </a:xfrm>
          <a:prstGeom prst="rect">
            <a:avLst/>
          </a:prstGeom>
          <a:noFill/>
          <a:ln>
            <a:noFill/>
          </a:ln>
        </p:spPr>
        <p:txBody>
          <a:bodyPr anchorCtr="0" anchor="t" bIns="91425" lIns="91425" spcFirstLastPara="1" rIns="91425" wrap="square" tIns="91425">
            <a:noAutofit/>
          </a:bodyPr>
          <a:lstStyle/>
          <a:p>
            <a:pPr indent="0" lvl="0" marL="0" marR="0" rtl="0" algn="just">
              <a:lnSpc>
                <a:spcPct val="170000"/>
              </a:lnSpc>
              <a:spcBef>
                <a:spcPts val="0"/>
              </a:spcBef>
              <a:spcAft>
                <a:spcPts val="0"/>
              </a:spcAft>
              <a:buClr>
                <a:srgbClr val="000000"/>
              </a:buClr>
              <a:buSzPts val="1600"/>
              <a:buFont typeface="Arial"/>
              <a:buNone/>
            </a:pPr>
            <a:r>
              <a:t/>
            </a:r>
            <a:endParaRPr b="1" i="0" sz="1700" u="none" cap="none" strike="noStrike">
              <a:solidFill>
                <a:srgbClr val="525C65"/>
              </a:solidFill>
              <a:highlight>
                <a:schemeClr val="lt1"/>
              </a:highlight>
              <a:latin typeface="Open Sans"/>
              <a:ea typeface="Open Sans"/>
              <a:cs typeface="Open Sans"/>
              <a:sym typeface="Open Sans"/>
            </a:endParaRPr>
          </a:p>
          <a:p>
            <a:pPr indent="0" lvl="0" marL="0" marR="0" rtl="0" algn="just">
              <a:lnSpc>
                <a:spcPct val="170000"/>
              </a:lnSpc>
              <a:spcBef>
                <a:spcPts val="1100"/>
              </a:spcBef>
              <a:spcAft>
                <a:spcPts val="1100"/>
              </a:spcAft>
              <a:buClr>
                <a:srgbClr val="000000"/>
              </a:buClr>
              <a:buSzPts val="1400"/>
              <a:buFont typeface="Arial"/>
              <a:buNone/>
            </a:pPr>
            <a:r>
              <a:t/>
            </a:r>
            <a:endParaRPr b="1" i="0" sz="1400" u="none" cap="none" strike="noStrike">
              <a:solidFill>
                <a:srgbClr val="525C65"/>
              </a:solidFill>
              <a:highlight>
                <a:schemeClr val="lt1"/>
              </a:highlight>
              <a:latin typeface="Open Sans"/>
              <a:ea typeface="Open Sans"/>
              <a:cs typeface="Open Sans"/>
              <a:sym typeface="Open Sans"/>
            </a:endParaRPr>
          </a:p>
        </p:txBody>
      </p:sp>
      <p:pic>
        <p:nvPicPr>
          <p:cNvPr id="167" name="Google Shape;167;p8"/>
          <p:cNvPicPr preferRelativeResize="0"/>
          <p:nvPr/>
        </p:nvPicPr>
        <p:blipFill>
          <a:blip r:embed="rId3">
            <a:alphaModFix/>
          </a:blip>
          <a:stretch>
            <a:fillRect/>
          </a:stretch>
        </p:blipFill>
        <p:spPr>
          <a:xfrm>
            <a:off x="152400" y="2850775"/>
            <a:ext cx="7467603" cy="38673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171" name="Shape 171"/>
        <p:cNvGrpSpPr/>
        <p:nvPr/>
      </p:nvGrpSpPr>
      <p:grpSpPr>
        <a:xfrm>
          <a:off x="0" y="0"/>
          <a:ext cx="0" cy="0"/>
          <a:chOff x="0" y="0"/>
          <a:chExt cx="0" cy="0"/>
        </a:xfrm>
      </p:grpSpPr>
      <p:sp>
        <p:nvSpPr>
          <p:cNvPr id="172" name="Google Shape;172;p9"/>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
        <p:nvSpPr>
          <p:cNvPr id="173" name="Google Shape;173;p9"/>
          <p:cNvSpPr/>
          <p:nvPr/>
        </p:nvSpPr>
        <p:spPr>
          <a:xfrm>
            <a:off x="911700" y="4003550"/>
            <a:ext cx="59490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2</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Enterprise Data Catalog          Part 2: Metadata</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idx="1" type="body"/>
          </p:nvPr>
        </p:nvSpPr>
        <p:spPr>
          <a:xfrm>
            <a:off x="264900" y="110600"/>
            <a:ext cx="7366800" cy="1041900"/>
          </a:xfrm>
          <a:prstGeom prst="rect">
            <a:avLst/>
          </a:prstGeom>
          <a:noFill/>
          <a:ln>
            <a:noFill/>
          </a:ln>
        </p:spPr>
        <p:txBody>
          <a:bodyPr anchorCtr="0" anchor="t" bIns="91425" lIns="91425" spcFirstLastPara="1" rIns="91425" wrap="square" tIns="91425">
            <a:noAutofit/>
          </a:bodyPr>
          <a:lstStyle/>
          <a:p>
            <a:pPr indent="0" lvl="0" marL="241300" marR="241300" rtl="0" algn="just">
              <a:lnSpc>
                <a:spcPct val="170000"/>
              </a:lnSpc>
              <a:spcBef>
                <a:spcPts val="3800"/>
              </a:spcBef>
              <a:spcAft>
                <a:spcPts val="0"/>
              </a:spcAft>
              <a:buSzPts val="3000"/>
              <a:buNone/>
            </a:pPr>
            <a:r>
              <a:rPr lang="en" sz="1600">
                <a:solidFill>
                  <a:srgbClr val="525C65"/>
                </a:solidFill>
                <a:highlight>
                  <a:srgbClr val="FFFFFF"/>
                </a:highlight>
                <a:latin typeface="Open Sans"/>
                <a:ea typeface="Open Sans"/>
                <a:cs typeface="Open Sans"/>
                <a:sym typeface="Open Sans"/>
              </a:rPr>
              <a:t>Create the first version of the Metadata Catalog by documenting the metadata from all systems in the "Data Dictionary" and the “Enterprise Data Catalog” tabs of the provided Sheets template.</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rPr lang="en" sz="1600">
                <a:solidFill>
                  <a:srgbClr val="525C65"/>
                </a:solidFill>
                <a:highlight>
                  <a:srgbClr val="FFFFFF"/>
                </a:highlight>
                <a:latin typeface="Open Sans"/>
                <a:ea typeface="Open Sans"/>
                <a:cs typeface="Open Sans"/>
                <a:sym typeface="Open Sans"/>
              </a:rPr>
              <a:t>Please note that you are required to fill out </a:t>
            </a:r>
            <a:r>
              <a:rPr b="1" lang="en" sz="1600">
                <a:solidFill>
                  <a:srgbClr val="525C65"/>
                </a:solidFill>
                <a:highlight>
                  <a:srgbClr val="FFFFFF"/>
                </a:highlight>
                <a:latin typeface="Open Sans"/>
                <a:ea typeface="Open Sans"/>
                <a:cs typeface="Open Sans"/>
                <a:sym typeface="Open Sans"/>
              </a:rPr>
              <a:t>all fields</a:t>
            </a:r>
            <a:r>
              <a:rPr lang="en" sz="1600">
                <a:solidFill>
                  <a:srgbClr val="525C65"/>
                </a:solidFill>
                <a:highlight>
                  <a:srgbClr val="FFFFFF"/>
                </a:highlight>
                <a:latin typeface="Open Sans"/>
                <a:ea typeface="Open Sans"/>
                <a:cs typeface="Open Sans"/>
                <a:sym typeface="Open Sans"/>
              </a:rPr>
              <a:t> in </a:t>
            </a:r>
            <a:r>
              <a:rPr b="1" lang="en" sz="1600">
                <a:solidFill>
                  <a:srgbClr val="525C65"/>
                </a:solidFill>
                <a:highlight>
                  <a:srgbClr val="FFFFFF"/>
                </a:highlight>
                <a:latin typeface="Open Sans"/>
                <a:ea typeface="Open Sans"/>
                <a:cs typeface="Open Sans"/>
                <a:sym typeface="Open Sans"/>
              </a:rPr>
              <a:t>both tabs</a:t>
            </a:r>
            <a:r>
              <a:rPr lang="en" sz="1600">
                <a:solidFill>
                  <a:srgbClr val="525C65"/>
                </a:solidFill>
                <a:highlight>
                  <a:srgbClr val="FFFFFF"/>
                </a:highlight>
                <a:latin typeface="Open Sans"/>
                <a:ea typeface="Open Sans"/>
                <a:cs typeface="Open Sans"/>
                <a:sym typeface="Open Sans"/>
              </a:rPr>
              <a:t>.</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0"/>
              </a:spcAft>
              <a:buClr>
                <a:schemeClr val="dk1"/>
              </a:buClr>
              <a:buSzPts val="1100"/>
              <a:buFont typeface="Arial"/>
              <a:buNone/>
            </a:pPr>
            <a:r>
              <a:t/>
            </a:r>
            <a:endParaRPr sz="1600">
              <a:solidFill>
                <a:srgbClr val="525C65"/>
              </a:solidFill>
              <a:highlight>
                <a:srgbClr val="FFFFFF"/>
              </a:highlight>
              <a:latin typeface="Open Sans"/>
              <a:ea typeface="Open Sans"/>
              <a:cs typeface="Open Sans"/>
              <a:sym typeface="Open Sans"/>
            </a:endParaRPr>
          </a:p>
          <a:p>
            <a:pPr indent="0" lvl="0" marL="241300" marR="241300" rtl="0" algn="just">
              <a:lnSpc>
                <a:spcPct val="170000"/>
              </a:lnSpc>
              <a:spcBef>
                <a:spcPts val="3800"/>
              </a:spcBef>
              <a:spcAft>
                <a:spcPts val="1100"/>
              </a:spcAft>
              <a:buClr>
                <a:schemeClr val="dk1"/>
              </a:buClr>
              <a:buSzPts val="1100"/>
              <a:buFont typeface="Arial"/>
              <a:buNone/>
            </a:pPr>
            <a:r>
              <a:rPr lang="en" sz="2400">
                <a:solidFill>
                  <a:srgbClr val="525C65"/>
                </a:solidFill>
                <a:highlight>
                  <a:srgbClr val="FFFFFF"/>
                </a:highlight>
                <a:latin typeface="Open Sans"/>
                <a:ea typeface="Open Sans"/>
                <a:cs typeface="Open Sans"/>
                <a:sym typeface="Open Sans"/>
              </a:rPr>
              <a:t>Note: All fields in </a:t>
            </a:r>
            <a:r>
              <a:rPr lang="en" sz="2400">
                <a:solidFill>
                  <a:srgbClr val="525C65"/>
                </a:solidFill>
                <a:highlight>
                  <a:schemeClr val="lt1"/>
                </a:highlight>
                <a:latin typeface="Open Sans"/>
                <a:ea typeface="Open Sans"/>
                <a:cs typeface="Open Sans"/>
                <a:sym typeface="Open Sans"/>
              </a:rPr>
              <a:t>"Data Dictionary" and the “Enterprise Data Catalog” tabs </a:t>
            </a:r>
            <a:r>
              <a:rPr lang="en" sz="2400">
                <a:solidFill>
                  <a:srgbClr val="525C65"/>
                </a:solidFill>
                <a:highlight>
                  <a:srgbClr val="FFFFFF"/>
                </a:highlight>
                <a:latin typeface="Open Sans"/>
                <a:ea typeface="Open Sans"/>
                <a:cs typeface="Open Sans"/>
                <a:sym typeface="Open Sans"/>
              </a:rPr>
              <a:t> has been filled out.</a:t>
            </a:r>
            <a:endParaRPr sz="240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B4E5"/>
        </a:solidFill>
      </p:bgPr>
    </p:bg>
    <p:spTree>
      <p:nvGrpSpPr>
        <p:cNvPr id="182" name="Shape 182"/>
        <p:cNvGrpSpPr/>
        <p:nvPr/>
      </p:nvGrpSpPr>
      <p:grpSpPr>
        <a:xfrm>
          <a:off x="0" y="0"/>
          <a:ext cx="0" cy="0"/>
          <a:chOff x="0" y="0"/>
          <a:chExt cx="0" cy="0"/>
        </a:xfrm>
      </p:grpSpPr>
      <p:sp>
        <p:nvSpPr>
          <p:cNvPr id="183" name="Google Shape;183;p11"/>
          <p:cNvSpPr/>
          <p:nvPr/>
        </p:nvSpPr>
        <p:spPr>
          <a:xfrm>
            <a:off x="1051200" y="4003550"/>
            <a:ext cx="5670000" cy="2460000"/>
          </a:xfrm>
          <a:prstGeom prst="rect">
            <a:avLst/>
          </a:prstGeom>
          <a:noFill/>
          <a:ln>
            <a:noFill/>
          </a:ln>
        </p:spPr>
        <p:txBody>
          <a:bodyPr anchorCtr="0" anchor="t" bIns="26775" lIns="26775" spcFirstLastPara="1" rIns="26775" wrap="square" tIns="26775">
            <a:noAutofit/>
          </a:bodyPr>
          <a:lstStyle/>
          <a:p>
            <a:pPr indent="0" lvl="0" marL="0" marR="0" rtl="0" algn="ctr">
              <a:lnSpc>
                <a:spcPct val="150000"/>
              </a:lnSpc>
              <a:spcBef>
                <a:spcPts val="0"/>
              </a:spcBef>
              <a:spcAft>
                <a:spcPts val="0"/>
              </a:spcAft>
              <a:buClr>
                <a:srgbClr val="FFFFFF"/>
              </a:buClr>
              <a:buSzPts val="3000"/>
              <a:buFont typeface="Open Sans"/>
              <a:buNone/>
            </a:pPr>
            <a:r>
              <a:rPr b="1" i="0" lang="en" sz="3000" u="none" cap="none" strike="noStrike">
                <a:solidFill>
                  <a:srgbClr val="FFFFFF"/>
                </a:solidFill>
                <a:latin typeface="Open Sans"/>
                <a:ea typeface="Open Sans"/>
                <a:cs typeface="Open Sans"/>
                <a:sym typeface="Open Sans"/>
              </a:rPr>
              <a:t>Step 3</a:t>
            </a:r>
            <a:endParaRPr b="1"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Data Quality</a:t>
            </a:r>
            <a:endParaRPr b="0" i="0" sz="3000" u="none" cap="none" strike="noStrike">
              <a:solidFill>
                <a:srgbClr val="FFFFFF"/>
              </a:solidFill>
              <a:latin typeface="Open Sans"/>
              <a:ea typeface="Open Sans"/>
              <a:cs typeface="Open Sans"/>
              <a:sym typeface="Open Sans"/>
            </a:endParaRPr>
          </a:p>
          <a:p>
            <a:pPr indent="0" lvl="0" marL="0" marR="0" rtl="0" algn="ctr">
              <a:lnSpc>
                <a:spcPct val="150000"/>
              </a:lnSpc>
              <a:spcBef>
                <a:spcPts val="0"/>
              </a:spcBef>
              <a:spcAft>
                <a:spcPts val="0"/>
              </a:spcAft>
              <a:buClr>
                <a:srgbClr val="FFFFFF"/>
              </a:buClr>
              <a:buSzPts val="3000"/>
              <a:buFont typeface="Open Sans"/>
              <a:buNone/>
            </a:pPr>
            <a:r>
              <a:rPr b="0" i="0" lang="en" sz="3000" u="none" cap="none" strike="noStrike">
                <a:solidFill>
                  <a:srgbClr val="FFFFFF"/>
                </a:solidFill>
                <a:latin typeface="Open Sans"/>
                <a:ea typeface="Open Sans"/>
                <a:cs typeface="Open Sans"/>
                <a:sym typeface="Open Sans"/>
              </a:rPr>
              <a:t>Part 1: Profiling and Cleansing</a:t>
            </a:r>
            <a:endParaRPr b="0" i="0" sz="3000" u="none" cap="none" strike="noStrike">
              <a:solidFill>
                <a:srgbClr val="FFFFFF"/>
              </a:solidFill>
              <a:latin typeface="Open Sans"/>
              <a:ea typeface="Open Sans"/>
              <a:cs typeface="Open Sans"/>
              <a:sym typeface="Open Sans"/>
            </a:endParaRPr>
          </a:p>
        </p:txBody>
      </p:sp>
      <p:sp>
        <p:nvSpPr>
          <p:cNvPr id="184" name="Google Shape;184;p11"/>
          <p:cNvSpPr/>
          <p:nvPr/>
        </p:nvSpPr>
        <p:spPr>
          <a:xfrm>
            <a:off x="3582591" y="3663029"/>
            <a:ext cx="607200" cy="744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